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84" r:id="rId1"/>
  </p:sldMasterIdLst>
  <p:notesMasterIdLst>
    <p:notesMasterId r:id="rId42"/>
  </p:notesMasterIdLst>
  <p:handoutMasterIdLst>
    <p:handoutMasterId r:id="rId43"/>
  </p:handoutMasterIdLst>
  <p:sldIdLst>
    <p:sldId id="256" r:id="rId2"/>
    <p:sldId id="289" r:id="rId3"/>
    <p:sldId id="257" r:id="rId4"/>
    <p:sldId id="258" r:id="rId5"/>
    <p:sldId id="261" r:id="rId6"/>
    <p:sldId id="262" r:id="rId7"/>
    <p:sldId id="263" r:id="rId8"/>
    <p:sldId id="264" r:id="rId9"/>
    <p:sldId id="290" r:id="rId10"/>
    <p:sldId id="265" r:id="rId11"/>
    <p:sldId id="266" r:id="rId12"/>
    <p:sldId id="295" r:id="rId13"/>
    <p:sldId id="297" r:id="rId14"/>
    <p:sldId id="296" r:id="rId15"/>
    <p:sldId id="267" r:id="rId16"/>
    <p:sldId id="268" r:id="rId17"/>
    <p:sldId id="269" r:id="rId18"/>
    <p:sldId id="291" r:id="rId19"/>
    <p:sldId id="270" r:id="rId20"/>
    <p:sldId id="271" r:id="rId21"/>
    <p:sldId id="272" r:id="rId22"/>
    <p:sldId id="273" r:id="rId23"/>
    <p:sldId id="287" r:id="rId24"/>
    <p:sldId id="292" r:id="rId25"/>
    <p:sldId id="275" r:id="rId26"/>
    <p:sldId id="276" r:id="rId27"/>
    <p:sldId id="277" r:id="rId28"/>
    <p:sldId id="278" r:id="rId29"/>
    <p:sldId id="298" r:id="rId30"/>
    <p:sldId id="288" r:id="rId31"/>
    <p:sldId id="279" r:id="rId32"/>
    <p:sldId id="280" r:id="rId33"/>
    <p:sldId id="281" r:id="rId34"/>
    <p:sldId id="282" r:id="rId35"/>
    <p:sldId id="283" r:id="rId36"/>
    <p:sldId id="293" r:id="rId37"/>
    <p:sldId id="284" r:id="rId38"/>
    <p:sldId id="285" r:id="rId39"/>
    <p:sldId id="286" r:id="rId40"/>
    <p:sldId id="294" r:id="rId4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66"/>
    <a:srgbClr val="00682F"/>
    <a:srgbClr val="751116"/>
    <a:srgbClr val="421C5E"/>
    <a:srgbClr val="D1CC00"/>
    <a:srgbClr val="686868"/>
    <a:srgbClr val="FFFF7D"/>
  </p:clrMru>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709" autoAdjust="0"/>
  </p:normalViewPr>
  <p:slideViewPr>
    <p:cSldViewPr>
      <p:cViewPr>
        <p:scale>
          <a:sx n="80" d="100"/>
          <a:sy n="80" d="100"/>
        </p:scale>
        <p:origin x="-306" y="-576"/>
      </p:cViewPr>
      <p:guideLst>
        <p:guide orient="horz" pos="2160"/>
        <p:guide pos="2880"/>
      </p:guideLst>
    </p:cSldViewPr>
  </p:slideViewPr>
  <p:outlineViewPr>
    <p:cViewPr>
      <p:scale>
        <a:sx n="33" d="100"/>
        <a:sy n="33" d="100"/>
      </p:scale>
      <p:origin x="0" y="1995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2028" y="-12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fr-FR" smtClean="0"/>
              <a:t>Cours TMEA</a:t>
            </a:r>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BCB9BFB-9466-4E18-9AEF-3352C816B7DB}" type="datetimeFigureOut">
              <a:rPr lang="fr-FR" smtClean="0"/>
              <a:pPr/>
              <a:t>04/04/2010</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fr-FR" smtClean="0"/>
              <a:t>Chimis des combustibles et lubrifiants</a:t>
            </a:r>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3B7E988-7BED-4B45-850A-1BBE03B924C3}" type="slidenum">
              <a:rPr lang="fr-FR" smtClean="0"/>
              <a:pPr/>
              <a:t>‹N°›</a:t>
            </a:fld>
            <a:endParaRPr lang="fr-FR"/>
          </a:p>
        </p:txBody>
      </p:sp>
    </p:spTree>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fr-FR" smtClean="0"/>
              <a:t>Cours TMEA</a:t>
            </a: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A3BEB97-FBF3-4F84-84B0-AED24CE724CE}" type="datetimeFigureOut">
              <a:rPr lang="fr-FR" smtClean="0"/>
              <a:pPr/>
              <a:t>04/04/2010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fr-FR" smtClean="0"/>
              <a:t>Chimis des combustibles et lubrifiants</a:t>
            </a: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D5FBE6-5236-43A4-8933-0C1F7A26E988}" type="slidenum">
              <a:rPr lang="fr-FR" smtClean="0"/>
              <a:pPr/>
              <a:t>‹N°›</a:t>
            </a:fld>
            <a:endParaRPr lang="fr-FR"/>
          </a:p>
        </p:txBody>
      </p:sp>
    </p:spTree>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E3D5FBE6-5236-43A4-8933-0C1F7A26E988}" type="slidenum">
              <a:rPr lang="fr-FR" smtClean="0"/>
              <a:pPr/>
              <a:t>1</a:t>
            </a:fld>
            <a:endParaRPr lang="fr-FR"/>
          </a:p>
        </p:txBody>
      </p:sp>
      <p:sp>
        <p:nvSpPr>
          <p:cNvPr id="5" name="Espace réservé de la date 4"/>
          <p:cNvSpPr>
            <a:spLocks noGrp="1"/>
          </p:cNvSpPr>
          <p:nvPr>
            <p:ph type="dt" idx="11"/>
          </p:nvPr>
        </p:nvSpPr>
        <p:spPr/>
        <p:txBody>
          <a:bodyPr/>
          <a:lstStyle/>
          <a:p>
            <a:fld id="{9A3BEB97-FBF3-4F84-84B0-AED24CE724CE}" type="datetimeFigureOut">
              <a:rPr lang="fr-FR" smtClean="0"/>
              <a:pPr/>
              <a:t>04/04/2010</a:t>
            </a:fld>
            <a:endParaRPr lang="fr-FR"/>
          </a:p>
        </p:txBody>
      </p:sp>
      <p:sp>
        <p:nvSpPr>
          <p:cNvPr id="6" name="Espace réservé du pied de page 5"/>
          <p:cNvSpPr>
            <a:spLocks noGrp="1"/>
          </p:cNvSpPr>
          <p:nvPr>
            <p:ph type="ftr" sz="quarter" idx="12"/>
          </p:nvPr>
        </p:nvSpPr>
        <p:spPr/>
        <p:txBody>
          <a:bodyPr/>
          <a:lstStyle/>
          <a:p>
            <a:r>
              <a:rPr lang="fr-FR" smtClean="0"/>
              <a:t>Chimis des combustibles et lubrifiants</a:t>
            </a:r>
            <a:endParaRPr lang="fr-FR"/>
          </a:p>
        </p:txBody>
      </p:sp>
      <p:sp>
        <p:nvSpPr>
          <p:cNvPr id="7" name="Espace réservé de l'en-tête 6"/>
          <p:cNvSpPr>
            <a:spLocks noGrp="1"/>
          </p:cNvSpPr>
          <p:nvPr>
            <p:ph type="hdr" sz="quarter" idx="13"/>
          </p:nvPr>
        </p:nvSpPr>
        <p:spPr/>
        <p:txBody>
          <a:bodyPr/>
          <a:lstStyle/>
          <a:p>
            <a:r>
              <a:rPr lang="fr-FR" smtClean="0"/>
              <a:t>Cours TMEA</a:t>
            </a:r>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E3D5FBE6-5236-43A4-8933-0C1F7A26E988}" type="slidenum">
              <a:rPr lang="fr-FR" smtClean="0"/>
              <a:pPr/>
              <a:t>2</a:t>
            </a:fld>
            <a:endParaRPr lang="fr-FR"/>
          </a:p>
        </p:txBody>
      </p:sp>
      <p:sp>
        <p:nvSpPr>
          <p:cNvPr id="8" name="Espace réservé de la date 7"/>
          <p:cNvSpPr>
            <a:spLocks noGrp="1"/>
          </p:cNvSpPr>
          <p:nvPr>
            <p:ph type="dt" idx="11"/>
          </p:nvPr>
        </p:nvSpPr>
        <p:spPr/>
        <p:txBody>
          <a:bodyPr/>
          <a:lstStyle/>
          <a:p>
            <a:fld id="{9A3BEB97-FBF3-4F84-84B0-AED24CE724CE}" type="datetimeFigureOut">
              <a:rPr lang="fr-FR" smtClean="0"/>
              <a:pPr/>
              <a:t>04/04/2010</a:t>
            </a:fld>
            <a:endParaRPr lang="fr-FR"/>
          </a:p>
        </p:txBody>
      </p:sp>
      <p:sp>
        <p:nvSpPr>
          <p:cNvPr id="9" name="Espace réservé du pied de page 8"/>
          <p:cNvSpPr>
            <a:spLocks noGrp="1"/>
          </p:cNvSpPr>
          <p:nvPr>
            <p:ph type="ftr" sz="quarter" idx="12"/>
          </p:nvPr>
        </p:nvSpPr>
        <p:spPr/>
        <p:txBody>
          <a:bodyPr/>
          <a:lstStyle/>
          <a:p>
            <a:r>
              <a:rPr lang="fr-FR" smtClean="0"/>
              <a:t>Chimis des combustibles et lubrifiants</a:t>
            </a:r>
            <a:endParaRPr lang="fr-FR"/>
          </a:p>
        </p:txBody>
      </p:sp>
      <p:sp>
        <p:nvSpPr>
          <p:cNvPr id="10" name="Espace réservé de l'en-tête 9"/>
          <p:cNvSpPr>
            <a:spLocks noGrp="1"/>
          </p:cNvSpPr>
          <p:nvPr>
            <p:ph type="hdr" sz="quarter" idx="13"/>
          </p:nvPr>
        </p:nvSpPr>
        <p:spPr/>
        <p:txBody>
          <a:bodyPr/>
          <a:lstStyle/>
          <a:p>
            <a:r>
              <a:rPr lang="fr-FR" smtClean="0"/>
              <a:t>Cours TMEA</a:t>
            </a:r>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e l'en-tête 3"/>
          <p:cNvSpPr>
            <a:spLocks noGrp="1"/>
          </p:cNvSpPr>
          <p:nvPr>
            <p:ph type="hdr" sz="quarter" idx="10"/>
          </p:nvPr>
        </p:nvSpPr>
        <p:spPr/>
        <p:txBody>
          <a:bodyPr/>
          <a:lstStyle/>
          <a:p>
            <a:r>
              <a:rPr lang="fr-FR" smtClean="0"/>
              <a:t>Cours TMEA</a:t>
            </a:r>
            <a:endParaRPr lang="fr-FR"/>
          </a:p>
        </p:txBody>
      </p:sp>
      <p:sp>
        <p:nvSpPr>
          <p:cNvPr id="5" name="Espace réservé de la date 4"/>
          <p:cNvSpPr>
            <a:spLocks noGrp="1"/>
          </p:cNvSpPr>
          <p:nvPr>
            <p:ph type="dt" idx="11"/>
          </p:nvPr>
        </p:nvSpPr>
        <p:spPr/>
        <p:txBody>
          <a:bodyPr/>
          <a:lstStyle/>
          <a:p>
            <a:fld id="{9A3BEB97-FBF3-4F84-84B0-AED24CE724CE}" type="datetimeFigureOut">
              <a:rPr lang="fr-FR" smtClean="0"/>
              <a:pPr/>
              <a:t>04/04/2010</a:t>
            </a:fld>
            <a:endParaRPr lang="fr-FR"/>
          </a:p>
        </p:txBody>
      </p:sp>
      <p:sp>
        <p:nvSpPr>
          <p:cNvPr id="6" name="Espace réservé du pied de page 5"/>
          <p:cNvSpPr>
            <a:spLocks noGrp="1"/>
          </p:cNvSpPr>
          <p:nvPr>
            <p:ph type="ftr" sz="quarter" idx="12"/>
          </p:nvPr>
        </p:nvSpPr>
        <p:spPr/>
        <p:txBody>
          <a:bodyPr/>
          <a:lstStyle/>
          <a:p>
            <a:r>
              <a:rPr lang="fr-FR" smtClean="0"/>
              <a:t>Chimis des combustibles et lubrifiants</a:t>
            </a:r>
            <a:endParaRPr lang="fr-FR"/>
          </a:p>
        </p:txBody>
      </p:sp>
      <p:sp>
        <p:nvSpPr>
          <p:cNvPr id="7" name="Espace réservé du numéro de diapositive 6"/>
          <p:cNvSpPr>
            <a:spLocks noGrp="1"/>
          </p:cNvSpPr>
          <p:nvPr>
            <p:ph type="sldNum" sz="quarter" idx="13"/>
          </p:nvPr>
        </p:nvSpPr>
        <p:spPr/>
        <p:txBody>
          <a:bodyPr/>
          <a:lstStyle/>
          <a:p>
            <a:fld id="{E3D5FBE6-5236-43A4-8933-0C1F7A26E988}" type="slidenum">
              <a:rPr lang="fr-FR" smtClean="0"/>
              <a:pPr/>
              <a:t>26</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10" name="Triangle rect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r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fr-FR" smtClean="0"/>
              <a:t>Cliquez pour modifier le style du titre</a:t>
            </a:r>
            <a:endParaRPr kumimoji="0" lang="en-US"/>
          </a:p>
        </p:txBody>
      </p:sp>
      <p:sp>
        <p:nvSpPr>
          <p:cNvPr id="17" name="Sous-titr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grpSp>
        <p:nvGrpSpPr>
          <p:cNvPr id="2" name="Groupe 1"/>
          <p:cNvGrpSpPr/>
          <p:nvPr/>
        </p:nvGrpSpPr>
        <p:grpSpPr>
          <a:xfrm>
            <a:off x="-3765" y="4953000"/>
            <a:ext cx="9147765" cy="1912088"/>
            <a:chOff x="-3765" y="4832896"/>
            <a:chExt cx="9147765" cy="2032192"/>
          </a:xfrm>
        </p:grpSpPr>
        <p:sp>
          <p:nvSpPr>
            <p:cNvPr id="7" name="Forme libre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orme libre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orme libre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Connecteur droit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Espace réservé de la date 29"/>
          <p:cNvSpPr>
            <a:spLocks noGrp="1"/>
          </p:cNvSpPr>
          <p:nvPr>
            <p:ph type="dt" sz="half" idx="10"/>
          </p:nvPr>
        </p:nvSpPr>
        <p:spPr/>
        <p:txBody>
          <a:bodyPr/>
          <a:lstStyle>
            <a:lvl1pPr>
              <a:defRPr>
                <a:solidFill>
                  <a:srgbClr val="FFFFFF"/>
                </a:solidFill>
              </a:defRPr>
            </a:lvl1pPr>
            <a:extLst/>
          </a:lstStyle>
          <a:p>
            <a:fld id="{A96F0DE3-A556-4F5A-B723-19E22BBF56D0}" type="datetime1">
              <a:rPr lang="fr-FR" smtClean="0"/>
              <a:pPr/>
              <a:t>04/04/2010</a:t>
            </a:fld>
            <a:endParaRPr lang="fr-BE"/>
          </a:p>
        </p:txBody>
      </p:sp>
      <p:sp>
        <p:nvSpPr>
          <p:cNvPr id="19" name="Espace réservé du pied de page 18"/>
          <p:cNvSpPr>
            <a:spLocks noGrp="1"/>
          </p:cNvSpPr>
          <p:nvPr>
            <p:ph type="ftr" sz="quarter" idx="11"/>
          </p:nvPr>
        </p:nvSpPr>
        <p:spPr/>
        <p:txBody>
          <a:bodyPr/>
          <a:lstStyle>
            <a:lvl1pPr>
              <a:defRPr>
                <a:solidFill>
                  <a:schemeClr val="accent1">
                    <a:tint val="20000"/>
                  </a:schemeClr>
                </a:solidFill>
              </a:defRPr>
            </a:lvl1pPr>
            <a:extLst/>
          </a:lstStyle>
          <a:p>
            <a:r>
              <a:rPr lang="fr-FR" smtClean="0"/>
              <a:t>Combustibles et lubrifiants                              FORMATEUR: BELLOUMI AHMED</a:t>
            </a:r>
            <a:endParaRPr lang="fr-BE"/>
          </a:p>
        </p:txBody>
      </p:sp>
      <p:sp>
        <p:nvSpPr>
          <p:cNvPr id="27" name="Espace réservé du numéro de diapositive 26"/>
          <p:cNvSpPr>
            <a:spLocks noGrp="1"/>
          </p:cNvSpPr>
          <p:nvPr>
            <p:ph type="sldNum" sz="quarter" idx="12"/>
          </p:nvPr>
        </p:nvSpPr>
        <p:spPr/>
        <p:txBody>
          <a:bodyPr/>
          <a:lstStyle>
            <a:lvl1pPr>
              <a:defRPr>
                <a:solidFill>
                  <a:srgbClr val="FFFFFF"/>
                </a:solidFill>
              </a:defRPr>
            </a:lvl1pPr>
            <a:extLst/>
          </a:lstStyle>
          <a:p>
            <a:fld id="{CF4668DC-857F-487D-BFFA-8C0CA5037977}" type="slidenum">
              <a:rPr lang="fr-BE" smtClean="0"/>
              <a:pPr/>
              <a:t>‹N°›</a:t>
            </a:fld>
            <a:endParaRPr lang="fr-BE"/>
          </a:p>
        </p:txBody>
      </p:sp>
    </p:spTree>
  </p:cSld>
  <p:clrMapOvr>
    <a:masterClrMapping/>
  </p:clrMapOvr>
  <p:transition spd="slow">
    <p:wheel/>
    <p:sndAc>
      <p:stSnd>
        <p:snd r:embed="rId1" name="camera.wav" builtIn="1"/>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1481329"/>
            <a:ext cx="8229600" cy="4386071"/>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D98CCA6A-44B2-458C-B264-D39BD2DF524A}" type="datetime1">
              <a:rPr lang="fr-FR" smtClean="0"/>
              <a:pPr/>
              <a:t>04/04/2010</a:t>
            </a:fld>
            <a:endParaRPr lang="fr-BE"/>
          </a:p>
        </p:txBody>
      </p:sp>
      <p:sp>
        <p:nvSpPr>
          <p:cNvPr id="5" name="Espace réservé du pied de page 4"/>
          <p:cNvSpPr>
            <a:spLocks noGrp="1"/>
          </p:cNvSpPr>
          <p:nvPr>
            <p:ph type="ftr" sz="quarter" idx="11"/>
          </p:nvPr>
        </p:nvSpPr>
        <p:spPr/>
        <p:txBody>
          <a:bodyPr/>
          <a:lstStyle>
            <a:extLst/>
          </a:lstStyle>
          <a:p>
            <a:r>
              <a:rPr lang="fr-FR" smtClean="0"/>
              <a:t>Combustibles et lubrifiants                              FORMATEUR: BELLOUMI AHMED</a:t>
            </a:r>
            <a:endParaRPr lang="fr-BE"/>
          </a:p>
        </p:txBody>
      </p:sp>
      <p:sp>
        <p:nvSpPr>
          <p:cNvPr id="6" name="Espace réservé du numéro de diapositive 5"/>
          <p:cNvSpPr>
            <a:spLocks noGrp="1"/>
          </p:cNvSpPr>
          <p:nvPr>
            <p:ph type="sldNum" sz="quarter" idx="12"/>
          </p:nvPr>
        </p:nvSpPr>
        <p:spPr/>
        <p:txBody>
          <a:bodyPr/>
          <a:lstStyle>
            <a:extLst/>
          </a:lstStyle>
          <a:p>
            <a:fld id="{CF4668DC-857F-487D-BFFA-8C0CA5037977}" type="slidenum">
              <a:rPr lang="fr-BE" smtClean="0"/>
              <a:pPr/>
              <a:t>‹N°›</a:t>
            </a:fld>
            <a:endParaRPr lang="fr-BE"/>
          </a:p>
        </p:txBody>
      </p:sp>
    </p:spTree>
  </p:cSld>
  <p:clrMapOvr>
    <a:masterClrMapping/>
  </p:clrMapOvr>
  <p:transition spd="slow">
    <p:wheel/>
    <p:sndAc>
      <p:stSnd>
        <p:snd r:embed="rId1" name="camera.wav" builtIn="1"/>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44013" y="274640"/>
            <a:ext cx="1777470" cy="5592761"/>
          </a:xfrm>
        </p:spPr>
        <p:txBody>
          <a:bodyPr vert="eaVert"/>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41"/>
            <a:ext cx="6324600" cy="5592760"/>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1D23F806-E4D7-4F02-9409-0E2C6B34D8B6}" type="datetime1">
              <a:rPr lang="fr-FR" smtClean="0"/>
              <a:pPr/>
              <a:t>04/04/2010</a:t>
            </a:fld>
            <a:endParaRPr lang="fr-BE"/>
          </a:p>
        </p:txBody>
      </p:sp>
      <p:sp>
        <p:nvSpPr>
          <p:cNvPr id="5" name="Espace réservé du pied de page 4"/>
          <p:cNvSpPr>
            <a:spLocks noGrp="1"/>
          </p:cNvSpPr>
          <p:nvPr>
            <p:ph type="ftr" sz="quarter" idx="11"/>
          </p:nvPr>
        </p:nvSpPr>
        <p:spPr/>
        <p:txBody>
          <a:bodyPr/>
          <a:lstStyle>
            <a:extLst/>
          </a:lstStyle>
          <a:p>
            <a:r>
              <a:rPr lang="fr-FR" smtClean="0"/>
              <a:t>Combustibles et lubrifiants                              FORMATEUR: BELLOUMI AHMED</a:t>
            </a:r>
            <a:endParaRPr lang="fr-BE"/>
          </a:p>
        </p:txBody>
      </p:sp>
      <p:sp>
        <p:nvSpPr>
          <p:cNvPr id="6" name="Espace réservé du numéro de diapositive 5"/>
          <p:cNvSpPr>
            <a:spLocks noGrp="1"/>
          </p:cNvSpPr>
          <p:nvPr>
            <p:ph type="sldNum" sz="quarter" idx="12"/>
          </p:nvPr>
        </p:nvSpPr>
        <p:spPr/>
        <p:txBody>
          <a:bodyPr/>
          <a:lstStyle>
            <a:extLst/>
          </a:lstStyle>
          <a:p>
            <a:fld id="{CF4668DC-857F-487D-BFFA-8C0CA5037977}" type="slidenum">
              <a:rPr lang="fr-BE" smtClean="0"/>
              <a:pPr/>
              <a:t>‹N°›</a:t>
            </a:fld>
            <a:endParaRPr lang="fr-BE"/>
          </a:p>
        </p:txBody>
      </p:sp>
    </p:spTree>
  </p:cSld>
  <p:clrMapOvr>
    <a:masterClrMapping/>
  </p:clrMapOvr>
  <p:transition spd="slow">
    <p:wheel/>
    <p:sndAc>
      <p:stSnd>
        <p:snd r:embed="rId1" name="camera.wav" builtIn="1"/>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AE3B6475-AF70-43FE-8400-0E27F220641C}" type="datetime1">
              <a:rPr lang="fr-FR" smtClean="0"/>
              <a:pPr/>
              <a:t>04/04/2010</a:t>
            </a:fld>
            <a:endParaRPr lang="fr-BE"/>
          </a:p>
        </p:txBody>
      </p:sp>
      <p:sp>
        <p:nvSpPr>
          <p:cNvPr id="5" name="Espace réservé du pied de page 4"/>
          <p:cNvSpPr>
            <a:spLocks noGrp="1"/>
          </p:cNvSpPr>
          <p:nvPr>
            <p:ph type="ftr" sz="quarter" idx="11"/>
          </p:nvPr>
        </p:nvSpPr>
        <p:spPr/>
        <p:txBody>
          <a:bodyPr/>
          <a:lstStyle>
            <a:extLst/>
          </a:lstStyle>
          <a:p>
            <a:r>
              <a:rPr lang="fr-FR" smtClean="0"/>
              <a:t>Combustibles et lubrifiants                              FORMATEUR: BELLOUMI AHMED</a:t>
            </a:r>
            <a:endParaRPr lang="fr-BE"/>
          </a:p>
        </p:txBody>
      </p:sp>
      <p:sp>
        <p:nvSpPr>
          <p:cNvPr id="6" name="Espace réservé du numéro de diapositive 5"/>
          <p:cNvSpPr>
            <a:spLocks noGrp="1"/>
          </p:cNvSpPr>
          <p:nvPr>
            <p:ph type="sldNum" sz="quarter" idx="12"/>
          </p:nvPr>
        </p:nvSpPr>
        <p:spPr/>
        <p:txBody>
          <a:bodyPr/>
          <a:lstStyle>
            <a:extLst/>
          </a:lstStyle>
          <a:p>
            <a:fld id="{CF4668DC-857F-487D-BFFA-8C0CA5037977}" type="slidenum">
              <a:rPr lang="fr-BE" smtClean="0"/>
              <a:pPr/>
              <a:t>‹N°›</a:t>
            </a:fld>
            <a:endParaRPr lang="fr-BE"/>
          </a:p>
        </p:txBody>
      </p:sp>
      <p:sp>
        <p:nvSpPr>
          <p:cNvPr id="7" name="Titre 6"/>
          <p:cNvSpPr>
            <a:spLocks noGrp="1"/>
          </p:cNvSpPr>
          <p:nvPr>
            <p:ph type="title"/>
          </p:nvPr>
        </p:nvSpPr>
        <p:spPr/>
        <p:txBody>
          <a:bodyPr rtlCol="0"/>
          <a:lstStyle>
            <a:extLst/>
          </a:lstStyle>
          <a:p>
            <a:r>
              <a:rPr kumimoji="0" lang="fr-FR" smtClean="0"/>
              <a:t>Cliquez pour modifier le style du titre</a:t>
            </a:r>
            <a:endParaRPr kumimoji="0" lang="en-US"/>
          </a:p>
        </p:txBody>
      </p:sp>
    </p:spTree>
  </p:cSld>
  <p:clrMapOvr>
    <a:masterClrMapping/>
  </p:clrMapOvr>
  <p:transition spd="slow">
    <p:wheel/>
    <p:sndAc>
      <p:stSnd>
        <p:snd r:embed="rId1" name="camera.wav" builtIn="1"/>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extLst/>
          </a:lstStyle>
          <a:p>
            <a:fld id="{ECC43606-F44C-4378-85B9-9B1C96D43BDF}" type="datetime1">
              <a:rPr lang="fr-FR" smtClean="0"/>
              <a:pPr/>
              <a:t>04/04/2010</a:t>
            </a:fld>
            <a:endParaRPr lang="fr-BE"/>
          </a:p>
        </p:txBody>
      </p:sp>
      <p:sp>
        <p:nvSpPr>
          <p:cNvPr id="5" name="Espace réservé du pied de page 4"/>
          <p:cNvSpPr>
            <a:spLocks noGrp="1"/>
          </p:cNvSpPr>
          <p:nvPr>
            <p:ph type="ftr" sz="quarter" idx="11"/>
          </p:nvPr>
        </p:nvSpPr>
        <p:spPr/>
        <p:txBody>
          <a:bodyPr/>
          <a:lstStyle>
            <a:extLst/>
          </a:lstStyle>
          <a:p>
            <a:r>
              <a:rPr lang="fr-FR" smtClean="0"/>
              <a:t>Combustibles et lubrifiants                              FORMATEUR: BELLOUMI AHMED</a:t>
            </a:r>
            <a:endParaRPr lang="fr-BE"/>
          </a:p>
        </p:txBody>
      </p:sp>
      <p:sp>
        <p:nvSpPr>
          <p:cNvPr id="6" name="Espace réservé du numéro de diapositive 5"/>
          <p:cNvSpPr>
            <a:spLocks noGrp="1"/>
          </p:cNvSpPr>
          <p:nvPr>
            <p:ph type="sldNum" sz="quarter" idx="12"/>
          </p:nvPr>
        </p:nvSpPr>
        <p:spPr/>
        <p:txBody>
          <a:bodyPr/>
          <a:lstStyle>
            <a:extLst/>
          </a:lstStyle>
          <a:p>
            <a:fld id="{CF4668DC-857F-487D-BFFA-8C0CA5037977}" type="slidenum">
              <a:rPr lang="fr-BE" smtClean="0"/>
              <a:pPr/>
              <a:t>‹N°›</a:t>
            </a:fld>
            <a:endParaRPr lang="fr-BE"/>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slow">
    <p:wheel/>
    <p:sndAc>
      <p:stSnd>
        <p:snd r:embed="rId1" name="camera.wav" builtIn="1"/>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4F3871F8-A4BF-4D9F-942D-300018804058}" type="datetime1">
              <a:rPr lang="fr-FR" smtClean="0"/>
              <a:pPr/>
              <a:t>04/04/2010</a:t>
            </a:fld>
            <a:endParaRPr lang="fr-BE"/>
          </a:p>
        </p:txBody>
      </p:sp>
      <p:sp>
        <p:nvSpPr>
          <p:cNvPr id="6" name="Espace réservé du pied de page 5"/>
          <p:cNvSpPr>
            <a:spLocks noGrp="1"/>
          </p:cNvSpPr>
          <p:nvPr>
            <p:ph type="ftr" sz="quarter" idx="11"/>
          </p:nvPr>
        </p:nvSpPr>
        <p:spPr/>
        <p:txBody>
          <a:bodyPr/>
          <a:lstStyle>
            <a:extLst/>
          </a:lstStyle>
          <a:p>
            <a:r>
              <a:rPr lang="fr-FR" smtClean="0"/>
              <a:t>Combustibles et lubrifiants                              FORMATEUR: BELLOUMI AHMED</a:t>
            </a:r>
            <a:endParaRPr lang="fr-BE"/>
          </a:p>
        </p:txBody>
      </p:sp>
      <p:sp>
        <p:nvSpPr>
          <p:cNvPr id="7" name="Espace réservé du numéro de diapositive 6"/>
          <p:cNvSpPr>
            <a:spLocks noGrp="1"/>
          </p:cNvSpPr>
          <p:nvPr>
            <p:ph type="sldNum" sz="quarter" idx="12"/>
          </p:nvPr>
        </p:nvSpPr>
        <p:spPr/>
        <p:txBody>
          <a:bodyPr/>
          <a:lstStyle>
            <a:extLst/>
          </a:lstStyle>
          <a:p>
            <a:fld id="{CF4668DC-857F-487D-BFFA-8C0CA5037977}" type="slidenum">
              <a:rPr lang="fr-BE" smtClean="0"/>
              <a:pPr/>
              <a:t>‹N°›</a:t>
            </a:fld>
            <a:endParaRPr lang="fr-BE"/>
          </a:p>
        </p:txBody>
      </p:sp>
      <p:sp>
        <p:nvSpPr>
          <p:cNvPr id="8" name="Titre 7"/>
          <p:cNvSpPr>
            <a:spLocks noGrp="1"/>
          </p:cNvSpPr>
          <p:nvPr>
            <p:ph type="title"/>
          </p:nvPr>
        </p:nvSpPr>
        <p:spPr/>
        <p:txBody>
          <a:bodyPr rtlCol="0"/>
          <a:lstStyle>
            <a:extLst/>
          </a:lstStyle>
          <a:p>
            <a:r>
              <a:rPr kumimoji="0" lang="fr-FR" smtClean="0"/>
              <a:t>Cliquez pour modifier le style du titre</a:t>
            </a:r>
            <a:endParaRPr kumimoji="0" lang="en-US"/>
          </a:p>
        </p:txBody>
      </p:sp>
    </p:spTree>
  </p:cSld>
  <p:clrMapOvr>
    <a:overrideClrMapping bg1="dk1" tx1="lt1" bg2="dk2" tx2="lt2" accent1="accent1" accent2="accent2" accent3="accent3" accent4="accent4" accent5="accent5" accent6="accent6" hlink="hlink" folHlink="folHlink"/>
  </p:clrMapOvr>
  <p:transition spd="slow">
    <p:wheel/>
    <p:sndAc>
      <p:stSnd>
        <p:snd r:embed="rId1" name="camera.wav" builtIn="1"/>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1143000"/>
          </a:xfrm>
        </p:spPr>
        <p:txBody>
          <a:bodyPr anchor="ctr"/>
          <a:lstStyle>
            <a:lvl1pPr>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6B79EBAD-6AC6-4A7D-9D38-E84460B53D6E}" type="datetime1">
              <a:rPr lang="fr-FR" smtClean="0"/>
              <a:pPr/>
              <a:t>04/04/2010</a:t>
            </a:fld>
            <a:endParaRPr lang="fr-BE"/>
          </a:p>
        </p:txBody>
      </p:sp>
      <p:sp>
        <p:nvSpPr>
          <p:cNvPr id="8" name="Espace réservé du pied de page 7"/>
          <p:cNvSpPr>
            <a:spLocks noGrp="1"/>
          </p:cNvSpPr>
          <p:nvPr>
            <p:ph type="ftr" sz="quarter" idx="11"/>
          </p:nvPr>
        </p:nvSpPr>
        <p:spPr/>
        <p:txBody>
          <a:bodyPr/>
          <a:lstStyle>
            <a:extLst/>
          </a:lstStyle>
          <a:p>
            <a:r>
              <a:rPr lang="fr-FR" smtClean="0"/>
              <a:t>Combustibles et lubrifiants                              FORMATEUR: BELLOUMI AHMED</a:t>
            </a:r>
            <a:endParaRPr lang="fr-BE"/>
          </a:p>
        </p:txBody>
      </p:sp>
      <p:sp>
        <p:nvSpPr>
          <p:cNvPr id="9" name="Espace réservé du numéro de diapositive 8"/>
          <p:cNvSpPr>
            <a:spLocks noGrp="1"/>
          </p:cNvSpPr>
          <p:nvPr>
            <p:ph type="sldNum" sz="quarter" idx="12"/>
          </p:nvPr>
        </p:nvSpPr>
        <p:spPr/>
        <p:txBody>
          <a:bodyPr/>
          <a:lstStyle>
            <a:extLst/>
          </a:lstStyle>
          <a:p>
            <a:fld id="{CF4668DC-857F-487D-BFFA-8C0CA5037977}" type="slidenum">
              <a:rPr lang="fr-BE" smtClean="0"/>
              <a:pPr/>
              <a:t>‹N°›</a:t>
            </a:fld>
            <a:endParaRPr lang="fr-BE"/>
          </a:p>
        </p:txBody>
      </p:sp>
    </p:spTree>
  </p:cSld>
  <p:clrMapOvr>
    <a:overrideClrMapping bg1="lt1" tx1="dk1" bg2="lt2" tx2="dk2" accent1="accent1" accent2="accent2" accent3="accent3" accent4="accent4" accent5="accent5" accent6="accent6" hlink="hlink" folHlink="folHlink"/>
  </p:clrMapOvr>
  <p:transition spd="slow">
    <p:wheel/>
    <p:sndAc>
      <p:stSnd>
        <p:snd r:embed="rId1" name="camera.wav" builtIn="1"/>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extLst/>
          </a:lstStyle>
          <a:p>
            <a:fld id="{126E6918-EBDD-4998-B21E-AB2EEDBE498F}" type="datetime1">
              <a:rPr lang="fr-FR" smtClean="0"/>
              <a:pPr/>
              <a:t>04/04/2010</a:t>
            </a:fld>
            <a:endParaRPr lang="fr-BE"/>
          </a:p>
        </p:txBody>
      </p:sp>
      <p:sp>
        <p:nvSpPr>
          <p:cNvPr id="4" name="Espace réservé du pied de page 3"/>
          <p:cNvSpPr>
            <a:spLocks noGrp="1"/>
          </p:cNvSpPr>
          <p:nvPr>
            <p:ph type="ftr" sz="quarter" idx="11"/>
          </p:nvPr>
        </p:nvSpPr>
        <p:spPr/>
        <p:txBody>
          <a:bodyPr/>
          <a:lstStyle>
            <a:extLst/>
          </a:lstStyle>
          <a:p>
            <a:r>
              <a:rPr lang="fr-FR" smtClean="0"/>
              <a:t>Combustibles et lubrifiants                              FORMATEUR: BELLOUMI AHMED</a:t>
            </a:r>
            <a:endParaRPr lang="fr-BE"/>
          </a:p>
        </p:txBody>
      </p:sp>
      <p:sp>
        <p:nvSpPr>
          <p:cNvPr id="5" name="Espace réservé du numéro de diapositive 4"/>
          <p:cNvSpPr>
            <a:spLocks noGrp="1"/>
          </p:cNvSpPr>
          <p:nvPr>
            <p:ph type="sldNum" sz="quarter" idx="12"/>
          </p:nvPr>
        </p:nvSpPr>
        <p:spPr/>
        <p:txBody>
          <a:bodyPr/>
          <a:lstStyle>
            <a:extLst/>
          </a:lstStyle>
          <a:p>
            <a:fld id="{CF4668DC-857F-487D-BFFA-8C0CA5037977}" type="slidenum">
              <a:rPr lang="fr-BE" smtClean="0"/>
              <a:pPr/>
              <a:t>‹N°›</a:t>
            </a:fld>
            <a:endParaRPr lang="fr-BE"/>
          </a:p>
        </p:txBody>
      </p:sp>
      <p:sp>
        <p:nvSpPr>
          <p:cNvPr id="6" name="Titre 5"/>
          <p:cNvSpPr>
            <a:spLocks noGrp="1"/>
          </p:cNvSpPr>
          <p:nvPr>
            <p:ph type="title"/>
          </p:nvPr>
        </p:nvSpPr>
        <p:spPr/>
        <p:txBody>
          <a:bodyPr rtlCol="0"/>
          <a:lstStyle>
            <a:extLst/>
          </a:lstStyle>
          <a:p>
            <a:r>
              <a:rPr kumimoji="0" lang="fr-FR" smtClean="0"/>
              <a:t>Cliquez pour modifier le style du titre</a:t>
            </a:r>
            <a:endParaRPr kumimoji="0" lang="en-US"/>
          </a:p>
        </p:txBody>
      </p:sp>
    </p:spTree>
  </p:cSld>
  <p:clrMapOvr>
    <a:overrideClrMapping bg1="dk1" tx1="lt1" bg2="dk2" tx2="lt2" accent1="accent1" accent2="accent2" accent3="accent3" accent4="accent4" accent5="accent5" accent6="accent6" hlink="hlink" folHlink="folHlink"/>
  </p:clrMapOvr>
  <p:transition spd="slow">
    <p:wheel/>
    <p:sndAc>
      <p:stSnd>
        <p:snd r:embed="rId1" name="camera.wav" builtIn="1"/>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extLst/>
          </a:lstStyle>
          <a:p>
            <a:fld id="{B00A48B5-85CC-4E52-B8C4-6F71A9F112D6}" type="datetime1">
              <a:rPr lang="fr-FR" smtClean="0"/>
              <a:pPr/>
              <a:t>04/04/2010</a:t>
            </a:fld>
            <a:endParaRPr lang="fr-BE"/>
          </a:p>
        </p:txBody>
      </p:sp>
      <p:sp>
        <p:nvSpPr>
          <p:cNvPr id="3" name="Espace réservé du pied de page 2"/>
          <p:cNvSpPr>
            <a:spLocks noGrp="1"/>
          </p:cNvSpPr>
          <p:nvPr>
            <p:ph type="ftr" sz="quarter" idx="11"/>
          </p:nvPr>
        </p:nvSpPr>
        <p:spPr/>
        <p:txBody>
          <a:bodyPr/>
          <a:lstStyle>
            <a:extLst/>
          </a:lstStyle>
          <a:p>
            <a:r>
              <a:rPr lang="fr-FR" smtClean="0"/>
              <a:t>Combustibles et lubrifiants                              FORMATEUR: BELLOUMI AHMED</a:t>
            </a:r>
            <a:endParaRPr lang="fr-BE"/>
          </a:p>
        </p:txBody>
      </p:sp>
      <p:sp>
        <p:nvSpPr>
          <p:cNvPr id="4" name="Espace réservé du numéro de diapositive 3"/>
          <p:cNvSpPr>
            <a:spLocks noGrp="1"/>
          </p:cNvSpPr>
          <p:nvPr>
            <p:ph type="sldNum" sz="quarter" idx="12"/>
          </p:nvPr>
        </p:nvSpPr>
        <p:spPr/>
        <p:txBody>
          <a:bodyPr/>
          <a:lstStyle>
            <a:extLst/>
          </a:lstStyle>
          <a:p>
            <a:fld id="{CF4668DC-857F-487D-BFFA-8C0CA5037977}" type="slidenum">
              <a:rPr lang="fr-BE" smtClean="0"/>
              <a:pPr/>
              <a:t>‹N°›</a:t>
            </a:fld>
            <a:endParaRPr lang="fr-BE"/>
          </a:p>
        </p:txBody>
      </p:sp>
    </p:spTree>
  </p:cSld>
  <p:clrMapOvr>
    <a:masterClrMapping/>
  </p:clrMapOvr>
  <p:transition spd="slow">
    <p:wheel/>
    <p:sndAc>
      <p:stSnd>
        <p:snd r:embed="rId1" name="camera.wav" builtIn="1"/>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a:xfrm>
            <a:off x="6727032" y="6407944"/>
            <a:ext cx="1920240" cy="365760"/>
          </a:xfrm>
        </p:spPr>
        <p:txBody>
          <a:bodyPr/>
          <a:lstStyle>
            <a:extLst/>
          </a:lstStyle>
          <a:p>
            <a:fld id="{6A09E358-71A1-4DC1-B817-7B015AEDF5CD}" type="datetime1">
              <a:rPr lang="fr-FR" smtClean="0"/>
              <a:pPr/>
              <a:t>04/04/2010</a:t>
            </a:fld>
            <a:endParaRPr lang="fr-BE"/>
          </a:p>
        </p:txBody>
      </p:sp>
      <p:sp>
        <p:nvSpPr>
          <p:cNvPr id="6" name="Espace réservé du pied de page 5"/>
          <p:cNvSpPr>
            <a:spLocks noGrp="1"/>
          </p:cNvSpPr>
          <p:nvPr>
            <p:ph type="ftr" sz="quarter" idx="11"/>
          </p:nvPr>
        </p:nvSpPr>
        <p:spPr/>
        <p:txBody>
          <a:bodyPr/>
          <a:lstStyle>
            <a:extLst/>
          </a:lstStyle>
          <a:p>
            <a:r>
              <a:rPr lang="fr-FR" smtClean="0"/>
              <a:t>Combustibles et lubrifiants                              FORMATEUR: BELLOUMI AHMED</a:t>
            </a:r>
            <a:endParaRPr lang="fr-BE"/>
          </a:p>
        </p:txBody>
      </p:sp>
      <p:sp>
        <p:nvSpPr>
          <p:cNvPr id="7" name="Espace réservé du numéro de diapositive 6"/>
          <p:cNvSpPr>
            <a:spLocks noGrp="1"/>
          </p:cNvSpPr>
          <p:nvPr>
            <p:ph type="sldNum" sz="quarter" idx="12"/>
          </p:nvPr>
        </p:nvSpPr>
        <p:spPr/>
        <p:txBody>
          <a:bodyPr/>
          <a:lstStyle>
            <a:extLst/>
          </a:lstStyle>
          <a:p>
            <a:fld id="{CF4668DC-857F-487D-BFFA-8C0CA5037977}" type="slidenum">
              <a:rPr lang="fr-BE" smtClean="0"/>
              <a:pPr/>
              <a:t>‹N°›</a:t>
            </a:fld>
            <a:endParaRPr lang="fr-BE"/>
          </a:p>
        </p:txBody>
      </p:sp>
    </p:spTree>
  </p:cSld>
  <p:clrMapOvr>
    <a:overrideClrMapping bg1="lt1" tx1="dk1" bg2="lt2" tx2="dk2" accent1="accent1" accent2="accent2" accent3="accent3" accent4="accent4" accent5="accent5" accent6="accent6" hlink="hlink" folHlink="folHlink"/>
  </p:clrMapOvr>
  <p:transition spd="slow">
    <p:wheel/>
    <p:sndAc>
      <p:stSnd>
        <p:snd r:embed="rId1" name="camera.wav" builtIn="1"/>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4" name="Espace réservé du texte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fr-FR" smtClean="0"/>
              <a:t>Cliquez pour modifier les styles du texte du masque</a:t>
            </a:r>
          </a:p>
        </p:txBody>
      </p:sp>
      <p:sp>
        <p:nvSpPr>
          <p:cNvPr id="3" name="Espace réservé pour une image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fr-FR" smtClean="0"/>
              <a:t>Cliquez sur l'icône pour ajouter une image</a:t>
            </a:r>
            <a:endParaRPr kumimoji="0" lang="en-US" dirty="0"/>
          </a:p>
        </p:txBody>
      </p:sp>
      <p:sp>
        <p:nvSpPr>
          <p:cNvPr id="5" name="Espace réservé de la date 4"/>
          <p:cNvSpPr>
            <a:spLocks noGrp="1"/>
          </p:cNvSpPr>
          <p:nvPr>
            <p:ph type="dt" sz="half" idx="10"/>
          </p:nvPr>
        </p:nvSpPr>
        <p:spPr/>
        <p:txBody>
          <a:bodyPr/>
          <a:lstStyle>
            <a:lvl1pPr>
              <a:defRPr>
                <a:solidFill>
                  <a:schemeClr val="tx1"/>
                </a:solidFill>
              </a:defRPr>
            </a:lvl1pPr>
            <a:extLst/>
          </a:lstStyle>
          <a:p>
            <a:fld id="{C20134B5-C792-41C8-8553-9062B0465F9F}" type="datetime1">
              <a:rPr lang="fr-FR" smtClean="0"/>
              <a:pPr/>
              <a:t>04/04/2010</a:t>
            </a:fld>
            <a:endParaRPr lang="fr-BE"/>
          </a:p>
        </p:txBody>
      </p:sp>
      <p:sp>
        <p:nvSpPr>
          <p:cNvPr id="6" name="Espace réservé du pied de page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fr-FR" smtClean="0"/>
              <a:t>Combustibles et lubrifiants                              FORMATEUR: BELLOUMI AHMED</a:t>
            </a:r>
            <a:endParaRPr lang="fr-BE"/>
          </a:p>
        </p:txBody>
      </p:sp>
      <p:sp>
        <p:nvSpPr>
          <p:cNvPr id="7" name="Espace réservé du numéro de diapositive 6"/>
          <p:cNvSpPr>
            <a:spLocks noGrp="1"/>
          </p:cNvSpPr>
          <p:nvPr>
            <p:ph type="sldNum" sz="quarter" idx="12"/>
          </p:nvPr>
        </p:nvSpPr>
        <p:spPr/>
        <p:txBody>
          <a:bodyPr/>
          <a:lstStyle>
            <a:lvl1pPr>
              <a:defRPr>
                <a:solidFill>
                  <a:schemeClr val="tx1"/>
                </a:solidFill>
              </a:defRPr>
            </a:lvl1pPr>
            <a:extLst/>
          </a:lstStyle>
          <a:p>
            <a:fld id="{CF4668DC-857F-487D-BFFA-8C0CA5037977}" type="slidenum">
              <a:rPr lang="fr-BE" smtClean="0"/>
              <a:pPr/>
              <a:t>‹N°›</a:t>
            </a:fld>
            <a:endParaRPr lang="fr-BE"/>
          </a:p>
        </p:txBody>
      </p:sp>
      <p:sp>
        <p:nvSpPr>
          <p:cNvPr id="2" name="Titr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fr-FR" smtClean="0"/>
              <a:t>Cliquez pour modifier le style du titre</a:t>
            </a:r>
            <a:endParaRPr kumimoji="0" lang="en-US"/>
          </a:p>
        </p:txBody>
      </p:sp>
      <p:sp>
        <p:nvSpPr>
          <p:cNvPr id="8" name="Forme libre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orme libre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Triangle rectangle 9"/>
          <p:cNvSpPr>
            <a:spLocks/>
          </p:cNvSpPr>
          <p:nvPr/>
        </p:nvSpPr>
        <p:spPr bwMode="auto">
          <a:xfrm>
            <a:off x="-6042" y="5791253"/>
            <a:ext cx="3402314" cy="1080868"/>
          </a:xfrm>
          <a:prstGeom prst="rtTriangle">
            <a:avLst/>
          </a:prstGeom>
          <a:blipFill>
            <a:blip r:embed="rId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Connecteur droit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slow">
    <p:wheel/>
    <p:sndAc>
      <p:stSnd>
        <p:snd r:embed="rId1" name="camera.wav" builtIn="1"/>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srcRect/>
          <a:tile tx="0" ty="0" sx="100000" sy="100000" flip="none" algn="tl"/>
        </a:blipFill>
        <a:effectLst/>
      </p:bgPr>
    </p:bg>
    <p:spTree>
      <p:nvGrpSpPr>
        <p:cNvPr id="1" name=""/>
        <p:cNvGrpSpPr/>
        <p:nvPr/>
      </p:nvGrpSpPr>
      <p:grpSpPr>
        <a:xfrm>
          <a:off x="0" y="0"/>
          <a:ext cx="0" cy="0"/>
          <a:chOff x="0" y="0"/>
          <a:chExt cx="0" cy="0"/>
        </a:xfrm>
      </p:grpSpPr>
      <p:sp>
        <p:nvSpPr>
          <p:cNvPr id="13" name="Forme libre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orme libre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Triangle rectangle 13"/>
          <p:cNvSpPr>
            <a:spLocks/>
          </p:cNvSpPr>
          <p:nvPr/>
        </p:nvSpPr>
        <p:spPr bwMode="auto">
          <a:xfrm>
            <a:off x="-6042" y="5791253"/>
            <a:ext cx="3402314" cy="1080868"/>
          </a:xfrm>
          <a:prstGeom prst="rtTriangle">
            <a:avLst/>
          </a:prstGeom>
          <a:blipFill>
            <a:blip r:embed="rId15">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Connecteur droit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Espace réservé du titre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CA75A54-EEA0-4FDB-913E-F3E622922B53}" type="datetime1">
              <a:rPr lang="fr-FR" smtClean="0"/>
              <a:pPr/>
              <a:t>04/04/2010</a:t>
            </a:fld>
            <a:endParaRPr lang="fr-BE"/>
          </a:p>
        </p:txBody>
      </p:sp>
      <p:sp>
        <p:nvSpPr>
          <p:cNvPr id="22" name="Espace réservé du pied de page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fr-FR" smtClean="0"/>
              <a:t>Combustibles et lubrifiants                              FORMATEUR: BELLOUMI AHMED</a:t>
            </a:r>
            <a:endParaRPr lang="fr-BE"/>
          </a:p>
        </p:txBody>
      </p:sp>
      <p:sp>
        <p:nvSpPr>
          <p:cNvPr id="18" name="Espace réservé du numéro de diapositive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F4668DC-857F-487D-BFFA-8C0CA5037977}" type="slidenum">
              <a:rPr lang="fr-BE" smtClean="0"/>
              <a:pPr/>
              <a:t>‹N°›</a:t>
            </a:fld>
            <a:endParaRPr lang="fr-BE"/>
          </a:p>
        </p:txBody>
      </p:sp>
    </p:spTree>
  </p:cSld>
  <p:clrMap bg1="lt1" tx1="dk1" bg2="lt2" tx2="dk2" accent1="accent1" accent2="accent2" accent3="accent3" accent4="accent4" accent5="accent5" accent6="accent6" hlink="hlink" folHlink="folHlink"/>
  <p:sldLayoutIdLst>
    <p:sldLayoutId id="2147484285" r:id="rId1"/>
    <p:sldLayoutId id="2147484286" r:id="rId2"/>
    <p:sldLayoutId id="2147484287" r:id="rId3"/>
    <p:sldLayoutId id="2147484288" r:id="rId4"/>
    <p:sldLayoutId id="2147484289" r:id="rId5"/>
    <p:sldLayoutId id="2147484290" r:id="rId6"/>
    <p:sldLayoutId id="2147484291" r:id="rId7"/>
    <p:sldLayoutId id="2147484292" r:id="rId8"/>
    <p:sldLayoutId id="2147484293" r:id="rId9"/>
    <p:sldLayoutId id="2147484294" r:id="rId10"/>
    <p:sldLayoutId id="2147484295" r:id="rId11"/>
  </p:sldLayoutIdLst>
  <p:transition spd="slow">
    <p:wheel/>
    <p:sndAc>
      <p:stSnd>
        <p:snd r:embed="rId13" name="camera.wav" builtIn="1"/>
      </p:stSnd>
    </p:sndAc>
  </p:transition>
  <p:hf hdr="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00034" y="428604"/>
            <a:ext cx="8001056" cy="1323439"/>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fr-FR" sz="80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Les carburants</a:t>
            </a:r>
          </a:p>
        </p:txBody>
      </p:sp>
      <p:pic>
        <p:nvPicPr>
          <p:cNvPr id="3" name="Picture 2"/>
          <p:cNvPicPr>
            <a:picLocks noChangeAspect="1" noChangeArrowheads="1"/>
          </p:cNvPicPr>
          <p:nvPr/>
        </p:nvPicPr>
        <p:blipFill>
          <a:blip r:embed="rId4"/>
          <a:srcRect/>
          <a:stretch>
            <a:fillRect/>
          </a:stretch>
        </p:blipFill>
        <p:spPr bwMode="auto">
          <a:xfrm>
            <a:off x="2214546" y="2143116"/>
            <a:ext cx="4071966" cy="4138357"/>
          </a:xfrm>
          <a:prstGeom prst="rect">
            <a:avLst/>
          </a:prstGeom>
          <a:noFill/>
          <a:ln w="9525">
            <a:noFill/>
            <a:miter lim="800000"/>
            <a:headEnd/>
            <a:tailEnd/>
          </a:ln>
          <a:effectLst/>
        </p:spPr>
      </p:pic>
      <p:sp>
        <p:nvSpPr>
          <p:cNvPr id="7" name="Espace réservé de la date 6"/>
          <p:cNvSpPr>
            <a:spLocks noGrp="1"/>
          </p:cNvSpPr>
          <p:nvPr>
            <p:ph type="dt" sz="half" idx="10"/>
          </p:nvPr>
        </p:nvSpPr>
        <p:spPr>
          <a:xfrm>
            <a:off x="6715140" y="6420826"/>
            <a:ext cx="1920240" cy="365760"/>
          </a:xfrm>
        </p:spPr>
        <p:txBody>
          <a:bodyPr/>
          <a:lstStyle/>
          <a:p>
            <a:pPr algn="ctr"/>
            <a:fld id="{B72288C3-E7BA-4022-8E8C-C9A270315B02}" type="datetime1">
              <a:rPr lang="fr-FR" smtClean="0"/>
              <a:pPr algn="ctr"/>
              <a:t>04/04/2010</a:t>
            </a:fld>
            <a:endParaRPr lang="fr-BE" dirty="0"/>
          </a:p>
        </p:txBody>
      </p:sp>
      <p:sp>
        <p:nvSpPr>
          <p:cNvPr id="8" name="Espace réservé du numéro de diapositive 7"/>
          <p:cNvSpPr>
            <a:spLocks noGrp="1"/>
          </p:cNvSpPr>
          <p:nvPr>
            <p:ph type="sldNum" sz="quarter" idx="12"/>
          </p:nvPr>
        </p:nvSpPr>
        <p:spPr/>
        <p:txBody>
          <a:bodyPr/>
          <a:lstStyle/>
          <a:p>
            <a:fld id="{CF4668DC-857F-487D-BFFA-8C0CA5037977}" type="slidenum">
              <a:rPr lang="fr-BE" sz="2400" smtClean="0"/>
              <a:pPr/>
              <a:t>1</a:t>
            </a:fld>
            <a:endParaRPr lang="fr-BE" sz="2400" dirty="0"/>
          </a:p>
        </p:txBody>
      </p:sp>
      <p:sp>
        <p:nvSpPr>
          <p:cNvPr id="9" name="Espace réservé du pied de page 8"/>
          <p:cNvSpPr>
            <a:spLocks noGrp="1"/>
          </p:cNvSpPr>
          <p:nvPr>
            <p:ph type="ftr" sz="quarter" idx="11"/>
          </p:nvPr>
        </p:nvSpPr>
        <p:spPr>
          <a:xfrm>
            <a:off x="214282" y="6407944"/>
            <a:ext cx="6516471" cy="365125"/>
          </a:xfrm>
        </p:spPr>
        <p:txBody>
          <a:bodyPr/>
          <a:lstStyle/>
          <a:p>
            <a:pPr algn="l"/>
            <a:r>
              <a:rPr lang="fr-FR" dirty="0" smtClean="0"/>
              <a:t>Combustibles et lubrifiants                                                                FORMATEUR: BELLOUMI AHMED</a:t>
            </a:r>
            <a:endParaRPr lang="fr-BE" dirty="0"/>
          </a:p>
        </p:txBody>
      </p:sp>
    </p:spTree>
  </p:cSld>
  <p:clrMapOvr>
    <a:masterClrMapping/>
  </p:clrMapOvr>
  <p:transition spd="slow">
    <p:wheel/>
    <p:sndAc>
      <p:stSnd>
        <p:snd r:embed="rId3"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1" nodeType="click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900" decel="100000" fill="hold"/>
                                        <p:tgtEl>
                                          <p:spTgt spid="3"/>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428736"/>
            <a:ext cx="9144000" cy="5715016"/>
          </a:xfrm>
        </p:spPr>
        <p:txBody>
          <a:bodyPr>
            <a:normAutofit/>
          </a:bodyPr>
          <a:lstStyle/>
          <a:p>
            <a:pPr>
              <a:buNone/>
            </a:pPr>
            <a:r>
              <a:rPr lang="fr-FR" b="1" i="1" u="sng" dirty="0" smtClean="0">
                <a:solidFill>
                  <a:srgbClr val="FF0000"/>
                </a:solidFill>
              </a:rPr>
              <a:t>Définition</a:t>
            </a:r>
          </a:p>
          <a:p>
            <a:pPr>
              <a:buNone/>
            </a:pPr>
            <a:r>
              <a:rPr lang="fr-FR" b="1" dirty="0" smtClean="0"/>
              <a:t> </a:t>
            </a:r>
            <a:r>
              <a:rPr lang="fr-FR" b="1" dirty="0" smtClean="0">
                <a:solidFill>
                  <a:srgbClr val="CC0066"/>
                </a:solidFill>
              </a:rPr>
              <a:t>La Capacité calorifique d'un carburant est la quantité de chaleur que peut fournir un Kg de ce carburant pendant la combustion. Cette grandeur est appelée PCI ( Pouvoir Calorifique Inférieur).</a:t>
            </a:r>
          </a:p>
          <a:p>
            <a:pPr>
              <a:buNone/>
            </a:pPr>
            <a:r>
              <a:rPr lang="fr-FR" b="1" i="1" u="sng" dirty="0" smtClean="0">
                <a:solidFill>
                  <a:srgbClr val="FF0000"/>
                </a:solidFill>
              </a:rPr>
              <a:t>Quelques valeurs :</a:t>
            </a:r>
          </a:p>
          <a:p>
            <a:r>
              <a:rPr lang="fr-FR" b="1" dirty="0" smtClean="0"/>
              <a:t> PCI de l'essence </a:t>
            </a:r>
            <a:r>
              <a:rPr lang="fr-FR" b="1" dirty="0" smtClean="0">
                <a:solidFill>
                  <a:srgbClr val="421C5E"/>
                </a:solidFill>
              </a:rPr>
              <a:t>(</a:t>
            </a:r>
            <a:r>
              <a:rPr lang="fr-FR" sz="1400" b="1" dirty="0" smtClean="0">
                <a:solidFill>
                  <a:srgbClr val="421C5E"/>
                </a:solidFill>
              </a:rPr>
              <a:t>super, super sans plomb</a:t>
            </a:r>
            <a:r>
              <a:rPr lang="fr-FR" b="1" dirty="0" smtClean="0">
                <a:solidFill>
                  <a:srgbClr val="421C5E"/>
                </a:solidFill>
              </a:rPr>
              <a:t>) </a:t>
            </a:r>
            <a:r>
              <a:rPr lang="fr-FR" b="1" dirty="0" smtClean="0"/>
              <a:t>: 42700 kJ/kg ;</a:t>
            </a:r>
          </a:p>
          <a:p>
            <a:r>
              <a:rPr lang="fr-FR" b="1" dirty="0" smtClean="0"/>
              <a:t> PCI du Gazole : 42600 kJ/kg ;</a:t>
            </a:r>
          </a:p>
          <a:p>
            <a:r>
              <a:rPr lang="fr-FR" b="1" dirty="0" smtClean="0"/>
              <a:t> PCI du GPL-c : 45800 kJ/kg.</a:t>
            </a:r>
            <a:endParaRPr lang="fr-FR" b="1" dirty="0"/>
          </a:p>
        </p:txBody>
      </p:sp>
      <p:sp>
        <p:nvSpPr>
          <p:cNvPr id="2" name="Titre 1"/>
          <p:cNvSpPr>
            <a:spLocks noGrp="1"/>
          </p:cNvSpPr>
          <p:nvPr>
            <p:ph type="title"/>
          </p:nvPr>
        </p:nvSpPr>
        <p:spPr>
          <a:xfrm>
            <a:off x="500034" y="357166"/>
            <a:ext cx="8229600" cy="769441"/>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La </a:t>
            </a:r>
            <a:r>
              <a:rPr lang="fr-FR" sz="44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capacité</a:t>
            </a:r>
            <a:r>
              <a:rPr lang="fr-FR"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 calorifique</a:t>
            </a:r>
          </a:p>
        </p:txBody>
      </p:sp>
      <p:sp>
        <p:nvSpPr>
          <p:cNvPr id="7" name="Espace réservé de la date 6"/>
          <p:cNvSpPr>
            <a:spLocks noGrp="1"/>
          </p:cNvSpPr>
          <p:nvPr>
            <p:ph type="dt" sz="half" idx="10"/>
          </p:nvPr>
        </p:nvSpPr>
        <p:spPr/>
        <p:txBody>
          <a:bodyPr/>
          <a:lstStyle/>
          <a:p>
            <a:fld id="{0D1E2572-9D62-42D4-AC25-7E9B7C4EBBA9}" type="datetime1">
              <a:rPr lang="fr-FR" smtClean="0"/>
              <a:pPr/>
              <a:t>04/04/2010</a:t>
            </a:fld>
            <a:endParaRPr lang="fr-BE"/>
          </a:p>
        </p:txBody>
      </p:sp>
      <p:sp>
        <p:nvSpPr>
          <p:cNvPr id="8" name="Espace réservé du numéro de diapositive 7"/>
          <p:cNvSpPr>
            <a:spLocks noGrp="1"/>
          </p:cNvSpPr>
          <p:nvPr>
            <p:ph type="sldNum" sz="quarter" idx="12"/>
          </p:nvPr>
        </p:nvSpPr>
        <p:spPr/>
        <p:txBody>
          <a:bodyPr/>
          <a:lstStyle/>
          <a:p>
            <a:fld id="{CF4668DC-857F-487D-BFFA-8C0CA5037977}" type="slidenum">
              <a:rPr lang="fr-BE" smtClean="0"/>
              <a:pPr/>
              <a:t>10</a:t>
            </a:fld>
            <a:endParaRPr lang="fr-BE"/>
          </a:p>
        </p:txBody>
      </p:sp>
      <p:sp>
        <p:nvSpPr>
          <p:cNvPr id="9" name="Espace réservé du pied de page 8"/>
          <p:cNvSpPr>
            <a:spLocks noGrp="1"/>
          </p:cNvSpPr>
          <p:nvPr>
            <p:ph type="ftr" sz="quarter" idx="11"/>
          </p:nvPr>
        </p:nvSpPr>
        <p:spPr/>
        <p:txBody>
          <a:bodyPr/>
          <a:lstStyle/>
          <a:p>
            <a:r>
              <a:rPr lang="fr-FR" smtClean="0"/>
              <a:t>Combustibles et lubrifiants                              FORMATEUR: BELLOUMI AHMED</a:t>
            </a:r>
            <a:endParaRPr lang="fr-BE"/>
          </a:p>
        </p:txBody>
      </p:sp>
    </p:spTree>
  </p:cSld>
  <p:clrMapOvr>
    <a:masterClrMapping/>
  </p:clrMapOvr>
  <p:transition spd="slow">
    <p:wheel/>
    <p:sndAc>
      <p:stSnd>
        <p:snd r:embed="rId2" name="camera.wav" builtIn="1"/>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285860"/>
            <a:ext cx="9144000" cy="5715040"/>
          </a:xfrm>
        </p:spPr>
        <p:txBody>
          <a:bodyPr>
            <a:normAutofit/>
          </a:bodyPr>
          <a:lstStyle/>
          <a:p>
            <a:pPr>
              <a:buNone/>
            </a:pPr>
            <a:r>
              <a:rPr lang="fr-FR" b="1" dirty="0" smtClean="0"/>
              <a:t>Un moteur consomme 8 litres de carburant pour fonctionner pendant 1 heure. Calculer quelle est la quantité de chaleur fournie par le carburant</a:t>
            </a:r>
          </a:p>
          <a:p>
            <a:pPr>
              <a:buNone/>
            </a:pPr>
            <a:r>
              <a:rPr lang="fr-FR" b="1" dirty="0" smtClean="0"/>
              <a:t> si celui-ci est :</a:t>
            </a:r>
          </a:p>
          <a:p>
            <a:r>
              <a:rPr lang="fr-FR" b="1" dirty="0" smtClean="0"/>
              <a:t>De l'essence     </a:t>
            </a:r>
            <a:r>
              <a:rPr lang="el-GR" b="1" dirty="0" smtClean="0">
                <a:solidFill>
                  <a:srgbClr val="FF0000"/>
                </a:solidFill>
              </a:rPr>
              <a:t>ρ</a:t>
            </a:r>
            <a:r>
              <a:rPr lang="fr-FR" b="1" dirty="0" smtClean="0">
                <a:solidFill>
                  <a:srgbClr val="FF0000"/>
                </a:solidFill>
              </a:rPr>
              <a:t> = 0,75 kg/dm</a:t>
            </a:r>
            <a:r>
              <a:rPr lang="fr-FR" b="1" baseline="30000" dirty="0" smtClean="0">
                <a:solidFill>
                  <a:srgbClr val="FF0000"/>
                </a:solidFill>
              </a:rPr>
              <a:t>3</a:t>
            </a:r>
            <a:r>
              <a:rPr lang="fr-FR" b="1" dirty="0" smtClean="0">
                <a:solidFill>
                  <a:srgbClr val="FF0000"/>
                </a:solidFill>
              </a:rPr>
              <a:t> </a:t>
            </a:r>
            <a:r>
              <a:rPr lang="fr-FR" b="1" dirty="0" smtClean="0"/>
              <a:t>;</a:t>
            </a:r>
          </a:p>
          <a:p>
            <a:r>
              <a:rPr lang="da-DK" b="1" dirty="0" smtClean="0"/>
              <a:t>Du gazole        </a:t>
            </a:r>
            <a:r>
              <a:rPr lang="el-GR" b="1" dirty="0" smtClean="0">
                <a:solidFill>
                  <a:srgbClr val="FF0000"/>
                </a:solidFill>
              </a:rPr>
              <a:t>ρ</a:t>
            </a:r>
            <a:r>
              <a:rPr lang="fr-FR" b="1" dirty="0" smtClean="0">
                <a:solidFill>
                  <a:srgbClr val="FF0000"/>
                </a:solidFill>
              </a:rPr>
              <a:t> </a:t>
            </a:r>
            <a:r>
              <a:rPr lang="da-DK" b="1" dirty="0" smtClean="0">
                <a:solidFill>
                  <a:srgbClr val="FF0000"/>
                </a:solidFill>
              </a:rPr>
              <a:t>= 0.84 kg/dm</a:t>
            </a:r>
            <a:r>
              <a:rPr lang="da-DK" b="1" baseline="30000" dirty="0" smtClean="0">
                <a:solidFill>
                  <a:srgbClr val="FF0000"/>
                </a:solidFill>
              </a:rPr>
              <a:t>3</a:t>
            </a:r>
            <a:r>
              <a:rPr lang="da-DK" b="1" dirty="0" smtClean="0">
                <a:solidFill>
                  <a:srgbClr val="FF0000"/>
                </a:solidFill>
              </a:rPr>
              <a:t> </a:t>
            </a:r>
            <a:r>
              <a:rPr lang="da-DK" b="1" dirty="0" smtClean="0"/>
              <a:t>;</a:t>
            </a:r>
          </a:p>
          <a:p>
            <a:r>
              <a:rPr lang="da-DK" b="1" dirty="0" smtClean="0"/>
              <a:t>Du GPL-c         </a:t>
            </a:r>
            <a:r>
              <a:rPr lang="el-GR" b="1" dirty="0" smtClean="0">
                <a:solidFill>
                  <a:srgbClr val="FF0000"/>
                </a:solidFill>
              </a:rPr>
              <a:t>ρ</a:t>
            </a:r>
            <a:r>
              <a:rPr lang="da-DK" b="1" dirty="0" smtClean="0">
                <a:solidFill>
                  <a:srgbClr val="FF0000"/>
                </a:solidFill>
              </a:rPr>
              <a:t> = 0.54 kg/dm</a:t>
            </a:r>
            <a:r>
              <a:rPr lang="da-DK" b="1" baseline="30000" dirty="0" smtClean="0">
                <a:solidFill>
                  <a:srgbClr val="FF0000"/>
                </a:solidFill>
              </a:rPr>
              <a:t>3</a:t>
            </a:r>
            <a:r>
              <a:rPr lang="da-DK" b="1" dirty="0" smtClean="0"/>
              <a:t>.</a:t>
            </a:r>
          </a:p>
        </p:txBody>
      </p:sp>
      <p:sp>
        <p:nvSpPr>
          <p:cNvPr id="2" name="Titre 1"/>
          <p:cNvSpPr>
            <a:spLocks noGrp="1"/>
          </p:cNvSpPr>
          <p:nvPr>
            <p:ph type="title"/>
          </p:nvPr>
        </p:nvSpPr>
        <p:spPr>
          <a:xfrm>
            <a:off x="428596" y="285728"/>
            <a:ext cx="8229600" cy="707886"/>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0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Exercice</a:t>
            </a:r>
          </a:p>
        </p:txBody>
      </p:sp>
      <p:sp>
        <p:nvSpPr>
          <p:cNvPr id="7" name="Espace réservé de la date 6"/>
          <p:cNvSpPr>
            <a:spLocks noGrp="1"/>
          </p:cNvSpPr>
          <p:nvPr>
            <p:ph type="dt" sz="half" idx="10"/>
          </p:nvPr>
        </p:nvSpPr>
        <p:spPr/>
        <p:txBody>
          <a:bodyPr/>
          <a:lstStyle/>
          <a:p>
            <a:fld id="{B5DC5319-7273-4BC0-BD0C-CD73B8481480}" type="datetime1">
              <a:rPr lang="fr-FR" smtClean="0"/>
              <a:pPr/>
              <a:t>04/04/2010</a:t>
            </a:fld>
            <a:endParaRPr lang="fr-BE"/>
          </a:p>
        </p:txBody>
      </p:sp>
      <p:sp>
        <p:nvSpPr>
          <p:cNvPr id="8" name="Espace réservé du numéro de diapositive 7"/>
          <p:cNvSpPr>
            <a:spLocks noGrp="1"/>
          </p:cNvSpPr>
          <p:nvPr>
            <p:ph type="sldNum" sz="quarter" idx="12"/>
          </p:nvPr>
        </p:nvSpPr>
        <p:spPr/>
        <p:txBody>
          <a:bodyPr/>
          <a:lstStyle/>
          <a:p>
            <a:fld id="{CF4668DC-857F-487D-BFFA-8C0CA5037977}" type="slidenum">
              <a:rPr lang="fr-BE" smtClean="0"/>
              <a:pPr/>
              <a:t>11</a:t>
            </a:fld>
            <a:endParaRPr lang="fr-BE"/>
          </a:p>
        </p:txBody>
      </p:sp>
      <p:sp>
        <p:nvSpPr>
          <p:cNvPr id="9" name="Espace réservé du pied de page 8"/>
          <p:cNvSpPr>
            <a:spLocks noGrp="1"/>
          </p:cNvSpPr>
          <p:nvPr>
            <p:ph type="ftr" sz="quarter" idx="11"/>
          </p:nvPr>
        </p:nvSpPr>
        <p:spPr/>
        <p:txBody>
          <a:bodyPr/>
          <a:lstStyle/>
          <a:p>
            <a:r>
              <a:rPr lang="fr-FR" smtClean="0"/>
              <a:t>Combustibles et lubrifiants                              FORMATEUR: BELLOUMI AHMED</a:t>
            </a:r>
            <a:endParaRPr lang="fr-BE"/>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28596" y="1214422"/>
            <a:ext cx="8229600" cy="4786346"/>
          </a:xfrm>
        </p:spPr>
        <p:txBody>
          <a:bodyPr>
            <a:normAutofit fontScale="85000" lnSpcReduction="20000"/>
          </a:bodyPr>
          <a:lstStyle/>
          <a:p>
            <a:pPr>
              <a:buFont typeface="Wingdings" pitchFamily="2" charset="2"/>
              <a:buChar char="Ø"/>
            </a:pPr>
            <a:r>
              <a:rPr lang="fr-FR" dirty="0" smtClean="0"/>
              <a:t>La masse volumique est   </a:t>
            </a:r>
            <a:r>
              <a:rPr lang="el-GR" sz="3800" b="1" dirty="0" smtClean="0">
                <a:solidFill>
                  <a:srgbClr val="FF0000"/>
                </a:solidFill>
              </a:rPr>
              <a:t>ρ</a:t>
            </a:r>
            <a:r>
              <a:rPr lang="fr-FR" sz="3800" b="1" dirty="0" smtClean="0">
                <a:solidFill>
                  <a:srgbClr val="FF0000"/>
                </a:solidFill>
              </a:rPr>
              <a:t> = m/v</a:t>
            </a:r>
            <a:r>
              <a:rPr lang="fr-FR" b="1" dirty="0" smtClean="0"/>
              <a:t>     </a:t>
            </a:r>
            <a:r>
              <a:rPr lang="fr-FR" dirty="0" smtClean="0"/>
              <a:t>[Kg/dm</a:t>
            </a:r>
            <a:r>
              <a:rPr lang="fr-FR" baseline="30000" dirty="0" smtClean="0"/>
              <a:t>3</a:t>
            </a:r>
            <a:r>
              <a:rPr lang="fr-FR" dirty="0" smtClean="0"/>
              <a:t>]  </a:t>
            </a:r>
          </a:p>
          <a:p>
            <a:pPr>
              <a:buNone/>
            </a:pPr>
            <a:r>
              <a:rPr lang="fr-FR" dirty="0" smtClean="0"/>
              <a:t>                                           </a:t>
            </a:r>
            <a:r>
              <a:rPr lang="fr-FR" sz="3800" b="1" dirty="0" smtClean="0">
                <a:solidFill>
                  <a:srgbClr val="FF0000"/>
                </a:solidFill>
              </a:rPr>
              <a:t>m = </a:t>
            </a:r>
            <a:r>
              <a:rPr lang="el-GR" sz="3800" b="1" dirty="0" smtClean="0">
                <a:solidFill>
                  <a:srgbClr val="FF0000"/>
                </a:solidFill>
              </a:rPr>
              <a:t>ρ</a:t>
            </a:r>
            <a:r>
              <a:rPr lang="fr-FR" sz="3800" b="1" dirty="0" smtClean="0">
                <a:solidFill>
                  <a:srgbClr val="FF0000"/>
                </a:solidFill>
              </a:rPr>
              <a:t>.v</a:t>
            </a:r>
            <a:r>
              <a:rPr lang="fr-FR" b="1" dirty="0" smtClean="0">
                <a:solidFill>
                  <a:srgbClr val="FF0000"/>
                </a:solidFill>
              </a:rPr>
              <a:t>     </a:t>
            </a:r>
          </a:p>
          <a:p>
            <a:pPr>
              <a:buFont typeface="Wingdings" pitchFamily="2" charset="2"/>
              <a:buChar char="Ø"/>
            </a:pPr>
            <a:r>
              <a:rPr lang="fr-FR" dirty="0" smtClean="0"/>
              <a:t>La </a:t>
            </a:r>
            <a:r>
              <a:rPr lang="fr-FR" dirty="0" err="1" smtClean="0"/>
              <a:t>quantite</a:t>
            </a:r>
            <a:r>
              <a:rPr lang="fr-FR" dirty="0" smtClean="0"/>
              <a:t> d’</a:t>
            </a:r>
            <a:r>
              <a:rPr lang="fr-FR" dirty="0" err="1" smtClean="0"/>
              <a:t>energie</a:t>
            </a:r>
            <a:r>
              <a:rPr lang="fr-FR" dirty="0" smtClean="0"/>
              <a:t> fournie au moteur est</a:t>
            </a:r>
          </a:p>
          <a:p>
            <a:pPr>
              <a:buNone/>
            </a:pPr>
            <a:r>
              <a:rPr lang="fr-FR" dirty="0" smtClean="0"/>
              <a:t>                                        </a:t>
            </a:r>
            <a:r>
              <a:rPr lang="fr-FR" sz="3800" b="1" dirty="0" smtClean="0">
                <a:solidFill>
                  <a:srgbClr val="FF0000"/>
                </a:solidFill>
              </a:rPr>
              <a:t>W = m.PCI</a:t>
            </a:r>
          </a:p>
          <a:p>
            <a:pPr>
              <a:buFont typeface="Wingdings" pitchFamily="2" charset="2"/>
              <a:buChar char="Ø"/>
            </a:pPr>
            <a:r>
              <a:rPr lang="fr-FR" b="1" u="sng" dirty="0" smtClean="0"/>
              <a:t>Cas de l’essence</a:t>
            </a:r>
          </a:p>
          <a:p>
            <a:pPr>
              <a:buNone/>
            </a:pPr>
            <a:r>
              <a:rPr lang="fr-FR" dirty="0" smtClean="0"/>
              <a:t>      </a:t>
            </a:r>
            <a:r>
              <a:rPr lang="fr-FR" b="1" dirty="0" smtClean="0">
                <a:solidFill>
                  <a:srgbClr val="421C5E"/>
                </a:solidFill>
              </a:rPr>
              <a:t>m = 0.75x8 = 6 Kg</a:t>
            </a:r>
          </a:p>
          <a:p>
            <a:pPr>
              <a:buNone/>
            </a:pPr>
            <a:r>
              <a:rPr lang="fr-FR" dirty="0" smtClean="0"/>
              <a:t>      </a:t>
            </a:r>
            <a:r>
              <a:rPr lang="fr-FR" b="1" dirty="0" smtClean="0">
                <a:solidFill>
                  <a:srgbClr val="751116"/>
                </a:solidFill>
              </a:rPr>
              <a:t>W = m.PCI ⇨ 6x42700 = 256200 KJ</a:t>
            </a:r>
          </a:p>
          <a:p>
            <a:pPr>
              <a:buFont typeface="Wingdings" pitchFamily="2" charset="2"/>
              <a:buChar char="Ø"/>
            </a:pPr>
            <a:r>
              <a:rPr lang="fr-FR" b="1" u="sng" dirty="0" smtClean="0"/>
              <a:t>Cas du gazole</a:t>
            </a:r>
          </a:p>
          <a:p>
            <a:pPr>
              <a:buNone/>
            </a:pPr>
            <a:r>
              <a:rPr lang="fr-FR" dirty="0" smtClean="0"/>
              <a:t>      </a:t>
            </a:r>
            <a:r>
              <a:rPr lang="fr-FR" b="1" dirty="0" smtClean="0">
                <a:solidFill>
                  <a:srgbClr val="421C5E"/>
                </a:solidFill>
              </a:rPr>
              <a:t>m = 0.84x8 = 6.8 Kg</a:t>
            </a:r>
          </a:p>
          <a:p>
            <a:pPr>
              <a:buNone/>
            </a:pPr>
            <a:r>
              <a:rPr lang="fr-FR" dirty="0" smtClean="0"/>
              <a:t>      </a:t>
            </a:r>
            <a:r>
              <a:rPr lang="fr-FR" b="1" dirty="0" smtClean="0">
                <a:solidFill>
                  <a:srgbClr val="751116"/>
                </a:solidFill>
              </a:rPr>
              <a:t>W = 6.8x42600 = 289680 KJ</a:t>
            </a:r>
          </a:p>
          <a:p>
            <a:pPr>
              <a:buFont typeface="Wingdings" pitchFamily="2" charset="2"/>
              <a:buChar char="Ø"/>
            </a:pPr>
            <a:r>
              <a:rPr lang="fr-FR" b="1" u="sng" dirty="0" smtClean="0"/>
              <a:t>Cas du GPL-c </a:t>
            </a:r>
          </a:p>
          <a:p>
            <a:pPr>
              <a:buNone/>
            </a:pPr>
            <a:r>
              <a:rPr lang="fr-FR" dirty="0" smtClean="0"/>
              <a:t>      </a:t>
            </a:r>
            <a:r>
              <a:rPr lang="fr-FR" b="1" dirty="0" smtClean="0">
                <a:solidFill>
                  <a:srgbClr val="421C5E"/>
                </a:solidFill>
              </a:rPr>
              <a:t>m = 054x8 = 4.32 Kg</a:t>
            </a:r>
          </a:p>
          <a:p>
            <a:pPr>
              <a:buNone/>
            </a:pPr>
            <a:r>
              <a:rPr lang="fr-FR" dirty="0" smtClean="0"/>
              <a:t>      </a:t>
            </a:r>
            <a:r>
              <a:rPr lang="fr-FR" b="1" dirty="0" smtClean="0">
                <a:solidFill>
                  <a:srgbClr val="751116"/>
                </a:solidFill>
              </a:rPr>
              <a:t>W = 4.32x 45800 = 197856 KJ</a:t>
            </a:r>
          </a:p>
        </p:txBody>
      </p:sp>
      <p:sp>
        <p:nvSpPr>
          <p:cNvPr id="3" name="Espace réservé de la date 2"/>
          <p:cNvSpPr>
            <a:spLocks noGrp="1"/>
          </p:cNvSpPr>
          <p:nvPr>
            <p:ph type="dt" sz="half" idx="10"/>
          </p:nvPr>
        </p:nvSpPr>
        <p:spPr/>
        <p:txBody>
          <a:bodyPr/>
          <a:lstStyle/>
          <a:p>
            <a:fld id="{4A199367-E34C-4595-91B9-DFFFDAA18EF6}" type="datetime1">
              <a:rPr lang="fr-FR" smtClean="0"/>
              <a:pPr/>
              <a:t>04/04/2010</a:t>
            </a:fld>
            <a:endParaRPr lang="fr-BE"/>
          </a:p>
        </p:txBody>
      </p:sp>
      <p:sp>
        <p:nvSpPr>
          <p:cNvPr id="4" name="Espace réservé du pied de page 3"/>
          <p:cNvSpPr>
            <a:spLocks noGrp="1"/>
          </p:cNvSpPr>
          <p:nvPr>
            <p:ph type="ftr" sz="quarter" idx="11"/>
          </p:nvPr>
        </p:nvSpPr>
        <p:spPr/>
        <p:txBody>
          <a:bodyPr/>
          <a:lstStyle/>
          <a:p>
            <a:r>
              <a:rPr lang="fr-FR" smtClean="0"/>
              <a:t>Combustibles et lubrifiants                              FORMATEUR: BELLOUMI AHMED</a:t>
            </a:r>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12</a:t>
            </a:fld>
            <a:endParaRPr lang="fr-BE"/>
          </a:p>
        </p:txBody>
      </p:sp>
      <p:sp>
        <p:nvSpPr>
          <p:cNvPr id="6" name="Titre 5"/>
          <p:cNvSpPr>
            <a:spLocks noGrp="1"/>
          </p:cNvSpPr>
          <p:nvPr>
            <p:ph type="title"/>
          </p:nvPr>
        </p:nvSpPr>
        <p:spPr>
          <a:xfrm>
            <a:off x="500034" y="285728"/>
            <a:ext cx="8229600" cy="769441"/>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400"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REPONSE</a:t>
            </a:r>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
                                            <p:txEl>
                                              <p:pRg st="8" end="8"/>
                                            </p:txEl>
                                          </p:spTgt>
                                        </p:tgtEl>
                                        <p:attrNameLst>
                                          <p:attrName>style.visibility</p:attrName>
                                        </p:attrNameLst>
                                      </p:cBhvr>
                                      <p:to>
                                        <p:strVal val="visible"/>
                                      </p:to>
                                    </p:set>
                                    <p:anim calcmode="lin" valueType="num">
                                      <p:cBhvr additive="base">
                                        <p:cTn id="55"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
                                            <p:txEl>
                                              <p:pRg st="9" end="9"/>
                                            </p:txEl>
                                          </p:spTgt>
                                        </p:tgtEl>
                                        <p:attrNameLst>
                                          <p:attrName>style.visibility</p:attrName>
                                        </p:attrNameLst>
                                      </p:cBhvr>
                                      <p:to>
                                        <p:strVal val="visible"/>
                                      </p:to>
                                    </p:set>
                                    <p:anim calcmode="lin" valueType="num">
                                      <p:cBhvr additive="base">
                                        <p:cTn id="61"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
                                            <p:txEl>
                                              <p:pRg st="10" end="10"/>
                                            </p:txEl>
                                          </p:spTgt>
                                        </p:tgtEl>
                                        <p:attrNameLst>
                                          <p:attrName>style.visibility</p:attrName>
                                        </p:attrNameLst>
                                      </p:cBhvr>
                                      <p:to>
                                        <p:strVal val="visible"/>
                                      </p:to>
                                    </p:set>
                                    <p:anim calcmode="lin" valueType="num">
                                      <p:cBhvr additive="base">
                                        <p:cTn id="67"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2">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
                                            <p:txEl>
                                              <p:pRg st="11" end="11"/>
                                            </p:txEl>
                                          </p:spTgt>
                                        </p:tgtEl>
                                        <p:attrNameLst>
                                          <p:attrName>style.visibility</p:attrName>
                                        </p:attrNameLst>
                                      </p:cBhvr>
                                      <p:to>
                                        <p:strVal val="visible"/>
                                      </p:to>
                                    </p:set>
                                    <p:anim calcmode="lin" valueType="num">
                                      <p:cBhvr additive="base">
                                        <p:cTn id="73"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2">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2">
                                            <p:txEl>
                                              <p:pRg st="12" end="12"/>
                                            </p:txEl>
                                          </p:spTgt>
                                        </p:tgtEl>
                                        <p:attrNameLst>
                                          <p:attrName>style.visibility</p:attrName>
                                        </p:attrNameLst>
                                      </p:cBhvr>
                                      <p:to>
                                        <p:strVal val="visible"/>
                                      </p:to>
                                    </p:set>
                                    <p:anim calcmode="lin" valueType="num">
                                      <p:cBhvr additive="base">
                                        <p:cTn id="79" dur="500" fill="hold"/>
                                        <p:tgtEl>
                                          <p:spTgt spid="2">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2">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endParaRPr lang="fr-FR"/>
          </a:p>
        </p:txBody>
      </p:sp>
      <p:sp>
        <p:nvSpPr>
          <p:cNvPr id="3" name="Espace réservé de la date 2"/>
          <p:cNvSpPr>
            <a:spLocks noGrp="1"/>
          </p:cNvSpPr>
          <p:nvPr>
            <p:ph type="dt" sz="half" idx="10"/>
          </p:nvPr>
        </p:nvSpPr>
        <p:spPr/>
        <p:txBody>
          <a:bodyPr/>
          <a:lstStyle/>
          <a:p>
            <a:fld id="{C2BAF192-22F6-4250-A705-8AA4C00D1831}" type="datetime1">
              <a:rPr lang="fr-FR" smtClean="0"/>
              <a:pPr/>
              <a:t>04/04/2010</a:t>
            </a:fld>
            <a:endParaRPr lang="fr-BE"/>
          </a:p>
        </p:txBody>
      </p:sp>
      <p:sp>
        <p:nvSpPr>
          <p:cNvPr id="4" name="Espace réservé du pied de page 3"/>
          <p:cNvSpPr>
            <a:spLocks noGrp="1"/>
          </p:cNvSpPr>
          <p:nvPr>
            <p:ph type="ftr" sz="quarter" idx="11"/>
          </p:nvPr>
        </p:nvSpPr>
        <p:spPr/>
        <p:txBody>
          <a:bodyPr/>
          <a:lstStyle/>
          <a:p>
            <a:r>
              <a:rPr lang="fr-FR" smtClean="0"/>
              <a:t>Combustibles et lubrifiants                              FORMATEUR: BELLOUMI AHMED</a:t>
            </a:r>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13</a:t>
            </a:fld>
            <a:endParaRPr lang="fr-BE"/>
          </a:p>
        </p:txBody>
      </p:sp>
      <p:sp>
        <p:nvSpPr>
          <p:cNvPr id="6" name="Titre 5"/>
          <p:cNvSpPr>
            <a:spLocks noGrp="1"/>
          </p:cNvSpPr>
          <p:nvPr>
            <p:ph type="title"/>
          </p:nvPr>
        </p:nvSpPr>
        <p:spPr/>
        <p:txBody>
          <a:bodyPr/>
          <a:lstStyle/>
          <a:p>
            <a:endParaRPr lang="fr-FR"/>
          </a:p>
        </p:txBody>
      </p:sp>
    </p:spTree>
  </p:cSld>
  <p:clrMapOvr>
    <a:masterClrMapping/>
  </p:clrMapOvr>
  <p:transition spd="slow">
    <p:wheel/>
    <p:sndAc>
      <p:stSnd>
        <p:snd r:embed="rId2" name="camera.wav" builtIn="1"/>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42844" y="1142984"/>
            <a:ext cx="8858312" cy="4525963"/>
          </a:xfrm>
        </p:spPr>
        <p:txBody>
          <a:bodyPr>
            <a:normAutofit fontScale="92500" lnSpcReduction="10000"/>
          </a:bodyPr>
          <a:lstStyle/>
          <a:p>
            <a:pPr>
              <a:buNone/>
            </a:pPr>
            <a:r>
              <a:rPr lang="fr-FR" sz="4800" b="1" dirty="0" smtClean="0">
                <a:solidFill>
                  <a:srgbClr val="002060"/>
                </a:solidFill>
              </a:rPr>
              <a:t>La connaissance du PCI est importante car elle permet de quantifier, à partir de la masse de carburant introduite dans le moteur, l'énergie calorifique disponible pour la combustion.</a:t>
            </a:r>
          </a:p>
          <a:p>
            <a:endParaRPr lang="fr-FR" dirty="0">
              <a:solidFill>
                <a:srgbClr val="002060"/>
              </a:solidFill>
            </a:endParaRPr>
          </a:p>
        </p:txBody>
      </p:sp>
      <p:sp>
        <p:nvSpPr>
          <p:cNvPr id="3" name="Espace réservé de la date 2"/>
          <p:cNvSpPr>
            <a:spLocks noGrp="1"/>
          </p:cNvSpPr>
          <p:nvPr>
            <p:ph type="dt" sz="half" idx="10"/>
          </p:nvPr>
        </p:nvSpPr>
        <p:spPr/>
        <p:txBody>
          <a:bodyPr/>
          <a:lstStyle/>
          <a:p>
            <a:fld id="{D8C68F4B-5231-4479-ABF9-A5BB2127A75A}" type="datetime1">
              <a:rPr lang="fr-FR" smtClean="0"/>
              <a:pPr/>
              <a:t>04/04/2010</a:t>
            </a:fld>
            <a:endParaRPr lang="fr-BE"/>
          </a:p>
        </p:txBody>
      </p:sp>
      <p:sp>
        <p:nvSpPr>
          <p:cNvPr id="4" name="Espace réservé du pied de page 3"/>
          <p:cNvSpPr>
            <a:spLocks noGrp="1"/>
          </p:cNvSpPr>
          <p:nvPr>
            <p:ph type="ftr" sz="quarter" idx="11"/>
          </p:nvPr>
        </p:nvSpPr>
        <p:spPr/>
        <p:txBody>
          <a:bodyPr/>
          <a:lstStyle/>
          <a:p>
            <a:r>
              <a:rPr lang="fr-FR" smtClean="0"/>
              <a:t>Combustibles et lubrifiants                              FORMATEUR: BELLOUMI AHMED</a:t>
            </a:r>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14</a:t>
            </a:fld>
            <a:endParaRPr lang="fr-BE"/>
          </a:p>
        </p:txBody>
      </p:sp>
      <p:sp>
        <p:nvSpPr>
          <p:cNvPr id="6" name="ZoneTexte 5"/>
          <p:cNvSpPr txBox="1"/>
          <p:nvPr/>
        </p:nvSpPr>
        <p:spPr>
          <a:xfrm>
            <a:off x="2571736" y="357166"/>
            <a:ext cx="2664512" cy="646331"/>
          </a:xfrm>
          <a:prstGeom prst="rect">
            <a:avLst/>
          </a:prstGeom>
          <a:noFill/>
        </p:spPr>
        <p:txBody>
          <a:bodyPr wrap="none" rtlCol="0">
            <a:spAutoFit/>
          </a:bodyPr>
          <a:lstStyle/>
          <a:p>
            <a:r>
              <a:rPr lang="fr-FR" sz="3600" b="1" dirty="0" smtClean="0">
                <a:solidFill>
                  <a:srgbClr val="FF0000"/>
                </a:solidFill>
              </a:rPr>
              <a:t>REMARQUE</a:t>
            </a:r>
            <a:endParaRPr lang="fr-FR" sz="3600" b="1" dirty="0">
              <a:solidFill>
                <a:srgbClr val="FF0000"/>
              </a:solidFill>
            </a:endParaRPr>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decel="50000" fill="hold">
                                          <p:stCondLst>
                                            <p:cond delay="0"/>
                                          </p:stCondLst>
                                        </p:cTn>
                                        <p:tgtEl>
                                          <p:spTgt spid="2">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2">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071546"/>
            <a:ext cx="9144000" cy="4357718"/>
          </a:xfrm>
        </p:spPr>
        <p:txBody>
          <a:bodyPr>
            <a:normAutofit/>
          </a:bodyPr>
          <a:lstStyle/>
          <a:p>
            <a:pPr>
              <a:buNone/>
            </a:pPr>
            <a:r>
              <a:rPr lang="fr-FR" sz="3200" b="1" dirty="0" smtClean="0">
                <a:solidFill>
                  <a:srgbClr val="FF0000"/>
                </a:solidFill>
              </a:rPr>
              <a:t>L'indice d'octane </a:t>
            </a:r>
            <a:r>
              <a:rPr lang="fr-FR" sz="3200" b="1" dirty="0" smtClean="0"/>
              <a:t>(pour l'essence et le GPL-c) </a:t>
            </a:r>
          </a:p>
          <a:p>
            <a:pPr>
              <a:buNone/>
            </a:pPr>
            <a:r>
              <a:rPr lang="fr-FR" sz="3200" b="1" dirty="0" smtClean="0">
                <a:solidFill>
                  <a:srgbClr val="FF0000"/>
                </a:solidFill>
              </a:rPr>
              <a:t>L'indice de cétane</a:t>
            </a:r>
            <a:r>
              <a:rPr lang="fr-FR" sz="3200" b="1" dirty="0" smtClean="0">
                <a:solidFill>
                  <a:srgbClr val="FFFF7D"/>
                </a:solidFill>
              </a:rPr>
              <a:t> </a:t>
            </a:r>
            <a:r>
              <a:rPr lang="fr-FR" sz="3200" b="1" dirty="0" smtClean="0"/>
              <a:t>(pour le gazole) sont des caractéristiques importantes des carburants.</a:t>
            </a:r>
          </a:p>
          <a:p>
            <a:pPr>
              <a:buNone/>
            </a:pPr>
            <a:endParaRPr lang="fr-FR" sz="3200" b="1" dirty="0" smtClean="0"/>
          </a:p>
          <a:p>
            <a:pPr>
              <a:buNone/>
            </a:pPr>
            <a:r>
              <a:rPr lang="fr-FR" sz="3200" b="1" dirty="0" smtClean="0"/>
              <a:t>Ils déterminent le comportement du carburant pendant la combustion, les réglages et performances du moteur.</a:t>
            </a:r>
            <a:endParaRPr lang="fr-FR" sz="3200" b="1" dirty="0"/>
          </a:p>
        </p:txBody>
      </p:sp>
      <p:sp>
        <p:nvSpPr>
          <p:cNvPr id="2" name="Titre 1"/>
          <p:cNvSpPr>
            <a:spLocks noGrp="1"/>
          </p:cNvSpPr>
          <p:nvPr>
            <p:ph type="title"/>
          </p:nvPr>
        </p:nvSpPr>
        <p:spPr>
          <a:xfrm>
            <a:off x="428596" y="357166"/>
            <a:ext cx="8229600" cy="754053"/>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fr-FR" sz="43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Indices d'Octane et de Cétane</a:t>
            </a:r>
          </a:p>
        </p:txBody>
      </p:sp>
      <p:sp>
        <p:nvSpPr>
          <p:cNvPr id="7" name="Espace réservé de la date 6"/>
          <p:cNvSpPr>
            <a:spLocks noGrp="1"/>
          </p:cNvSpPr>
          <p:nvPr>
            <p:ph type="dt" sz="half" idx="10"/>
          </p:nvPr>
        </p:nvSpPr>
        <p:spPr/>
        <p:txBody>
          <a:bodyPr/>
          <a:lstStyle/>
          <a:p>
            <a:fld id="{25FCE111-37B9-44C2-9FB0-C66229AF378A}" type="datetime1">
              <a:rPr lang="fr-FR" smtClean="0"/>
              <a:pPr/>
              <a:t>04/04/2010</a:t>
            </a:fld>
            <a:endParaRPr lang="fr-BE"/>
          </a:p>
        </p:txBody>
      </p:sp>
      <p:sp>
        <p:nvSpPr>
          <p:cNvPr id="8" name="Espace réservé du numéro de diapositive 7"/>
          <p:cNvSpPr>
            <a:spLocks noGrp="1"/>
          </p:cNvSpPr>
          <p:nvPr>
            <p:ph type="sldNum" sz="quarter" idx="12"/>
          </p:nvPr>
        </p:nvSpPr>
        <p:spPr/>
        <p:txBody>
          <a:bodyPr/>
          <a:lstStyle/>
          <a:p>
            <a:fld id="{CF4668DC-857F-487D-BFFA-8C0CA5037977}" type="slidenum">
              <a:rPr lang="fr-BE" smtClean="0"/>
              <a:pPr/>
              <a:t>15</a:t>
            </a:fld>
            <a:endParaRPr lang="fr-BE"/>
          </a:p>
        </p:txBody>
      </p:sp>
      <p:sp>
        <p:nvSpPr>
          <p:cNvPr id="9" name="Espace réservé du pied de page 8"/>
          <p:cNvSpPr>
            <a:spLocks noGrp="1"/>
          </p:cNvSpPr>
          <p:nvPr>
            <p:ph type="ftr" sz="quarter" idx="11"/>
          </p:nvPr>
        </p:nvSpPr>
        <p:spPr/>
        <p:txBody>
          <a:bodyPr/>
          <a:lstStyle/>
          <a:p>
            <a:r>
              <a:rPr lang="fr-FR" smtClean="0"/>
              <a:t>Combustibles et lubrifiants                              FORMATEUR: BELLOUMI AHMED</a:t>
            </a:r>
            <a:endParaRPr lang="fr-BE"/>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5"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6"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5"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p:cTn id="25"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26"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27"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8"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9"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30"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31"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32" dur="1000" decel="50000">
                                          <p:stCondLst>
                                            <p:cond delay="0"/>
                                          </p:stCondLst>
                                        </p:cTn>
                                        <p:tgtEl>
                                          <p:spTgt spid="3">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5" presetClass="entr" presetSubtype="0"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p:cTn id="37"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40"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857232"/>
            <a:ext cx="9144000" cy="6000768"/>
          </a:xfrm>
        </p:spPr>
        <p:txBody>
          <a:bodyPr>
            <a:normAutofit/>
          </a:bodyPr>
          <a:lstStyle/>
          <a:p>
            <a:pPr>
              <a:buNone/>
            </a:pPr>
            <a:r>
              <a:rPr lang="fr-FR" b="1" i="1" u="sng" dirty="0" smtClean="0">
                <a:solidFill>
                  <a:srgbClr val="FF0000"/>
                </a:solidFill>
              </a:rPr>
              <a:t>Définition (Io)</a:t>
            </a:r>
          </a:p>
          <a:p>
            <a:pPr>
              <a:buNone/>
            </a:pPr>
            <a:endParaRPr lang="fr-FR" b="1" u="sng" dirty="0" smtClean="0">
              <a:solidFill>
                <a:srgbClr val="FF0000"/>
              </a:solidFill>
            </a:endParaRPr>
          </a:p>
          <a:p>
            <a:pPr>
              <a:buNone/>
            </a:pPr>
            <a:r>
              <a:rPr lang="fr-FR" b="1" dirty="0" smtClean="0"/>
              <a:t>    </a:t>
            </a:r>
            <a:r>
              <a:rPr lang="fr-FR" b="1" dirty="0" smtClean="0">
                <a:solidFill>
                  <a:srgbClr val="CC0066"/>
                </a:solidFill>
              </a:rPr>
              <a:t>C’est un nombre qui caractérise le délai d'inflammation du carburant (essence et GPL-c). Plus l'indice d'octane est élevé, plus le délai d'inflammation est élevé : « le carburant résiste bien à la détonation ».</a:t>
            </a:r>
          </a:p>
          <a:p>
            <a:pPr>
              <a:buNone/>
            </a:pPr>
            <a:endParaRPr lang="fr-FR" b="1" dirty="0" smtClean="0"/>
          </a:p>
          <a:p>
            <a:r>
              <a:rPr lang="fr-FR" b="1" dirty="0" smtClean="0">
                <a:solidFill>
                  <a:srgbClr val="00682F"/>
                </a:solidFill>
              </a:rPr>
              <a:t> Io élevé =&gt; </a:t>
            </a:r>
            <a:r>
              <a:rPr lang="fr-FR" b="1" dirty="0" err="1" smtClean="0">
                <a:solidFill>
                  <a:srgbClr val="00682F"/>
                </a:solidFill>
              </a:rPr>
              <a:t>dai</a:t>
            </a:r>
            <a:r>
              <a:rPr lang="fr-FR" b="1" dirty="0" smtClean="0">
                <a:solidFill>
                  <a:srgbClr val="00682F"/>
                </a:solidFill>
              </a:rPr>
              <a:t> élevé : Combustion contrôlée ;</a:t>
            </a:r>
          </a:p>
          <a:p>
            <a:r>
              <a:rPr lang="fr-FR" b="1" dirty="0" smtClean="0">
                <a:solidFill>
                  <a:srgbClr val="00682F"/>
                </a:solidFill>
              </a:rPr>
              <a:t> Io faible =&gt; </a:t>
            </a:r>
            <a:r>
              <a:rPr lang="fr-FR" b="1" dirty="0" err="1" smtClean="0">
                <a:solidFill>
                  <a:srgbClr val="00682F"/>
                </a:solidFill>
              </a:rPr>
              <a:t>dai</a:t>
            </a:r>
            <a:r>
              <a:rPr lang="fr-FR" b="1" dirty="0" smtClean="0">
                <a:solidFill>
                  <a:srgbClr val="00682F"/>
                </a:solidFill>
              </a:rPr>
              <a:t> faible : Risque de combustions</a:t>
            </a:r>
          </a:p>
          <a:p>
            <a:pPr>
              <a:buNone/>
            </a:pPr>
            <a:r>
              <a:rPr lang="fr-FR" b="1" dirty="0" smtClean="0">
                <a:solidFill>
                  <a:srgbClr val="00682F"/>
                </a:solidFill>
              </a:rPr>
              <a:t>   incontrôlées « Cliquetis »</a:t>
            </a:r>
            <a:endParaRPr lang="fr-FR" b="1" dirty="0">
              <a:solidFill>
                <a:srgbClr val="00682F"/>
              </a:solidFill>
            </a:endParaRPr>
          </a:p>
        </p:txBody>
      </p:sp>
      <p:sp>
        <p:nvSpPr>
          <p:cNvPr id="2" name="Titre 1"/>
          <p:cNvSpPr>
            <a:spLocks noGrp="1"/>
          </p:cNvSpPr>
          <p:nvPr>
            <p:ph type="title"/>
          </p:nvPr>
        </p:nvSpPr>
        <p:spPr>
          <a:xfrm>
            <a:off x="428596" y="142852"/>
            <a:ext cx="8229600" cy="830997"/>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0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L'indice </a:t>
            </a:r>
            <a:r>
              <a:rPr lang="fr-FR" sz="48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d'octane</a:t>
            </a:r>
          </a:p>
        </p:txBody>
      </p:sp>
      <p:sp>
        <p:nvSpPr>
          <p:cNvPr id="7" name="Espace réservé de la date 6"/>
          <p:cNvSpPr>
            <a:spLocks noGrp="1"/>
          </p:cNvSpPr>
          <p:nvPr>
            <p:ph type="dt" sz="half" idx="10"/>
          </p:nvPr>
        </p:nvSpPr>
        <p:spPr/>
        <p:txBody>
          <a:bodyPr/>
          <a:lstStyle/>
          <a:p>
            <a:fld id="{96E5A899-0C8F-4794-B4F7-F02D0CD801C1}" type="datetime1">
              <a:rPr lang="fr-FR" smtClean="0"/>
              <a:pPr/>
              <a:t>04/04/2010</a:t>
            </a:fld>
            <a:endParaRPr lang="fr-BE"/>
          </a:p>
        </p:txBody>
      </p:sp>
      <p:sp>
        <p:nvSpPr>
          <p:cNvPr id="8" name="Espace réservé du numéro de diapositive 7"/>
          <p:cNvSpPr>
            <a:spLocks noGrp="1"/>
          </p:cNvSpPr>
          <p:nvPr>
            <p:ph type="sldNum" sz="quarter" idx="12"/>
          </p:nvPr>
        </p:nvSpPr>
        <p:spPr/>
        <p:txBody>
          <a:bodyPr/>
          <a:lstStyle/>
          <a:p>
            <a:fld id="{CF4668DC-857F-487D-BFFA-8C0CA5037977}" type="slidenum">
              <a:rPr lang="fr-BE" smtClean="0"/>
              <a:pPr/>
              <a:t>16</a:t>
            </a:fld>
            <a:endParaRPr lang="fr-BE"/>
          </a:p>
        </p:txBody>
      </p:sp>
      <p:sp>
        <p:nvSpPr>
          <p:cNvPr id="9" name="Espace réservé du pied de page 8"/>
          <p:cNvSpPr>
            <a:spLocks noGrp="1"/>
          </p:cNvSpPr>
          <p:nvPr>
            <p:ph type="ftr" sz="quarter" idx="11"/>
          </p:nvPr>
        </p:nvSpPr>
        <p:spPr/>
        <p:txBody>
          <a:bodyPr/>
          <a:lstStyle/>
          <a:p>
            <a:r>
              <a:rPr lang="fr-FR" smtClean="0"/>
              <a:t>Combustibles et lubrifiants                              FORMATEUR: BELLOUMI AHMED</a:t>
            </a:r>
            <a:endParaRPr lang="fr-BE"/>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5"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6"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5"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26"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27"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28"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29"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30"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31"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32" dur="1000" decel="50000">
                                          <p:stCondLst>
                                            <p:cond delay="0"/>
                                          </p:stCondLst>
                                        </p:cTn>
                                        <p:tgtEl>
                                          <p:spTgt spid="3">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5" presetClass="entr" presetSubtype="0"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p:cTn id="37"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40"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3">
                                            <p:txEl>
                                              <p:pRg st="4" end="4"/>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5"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 calcmode="lin" valueType="num">
                                      <p:cBhvr>
                                        <p:cTn id="49" dur="500" decel="50000" fill="hold">
                                          <p:stCondLst>
                                            <p:cond delay="0"/>
                                          </p:stCondLst>
                                        </p:cTn>
                                        <p:tgtEl>
                                          <p:spTgt spid="3">
                                            <p:txEl>
                                              <p:pRg st="5" end="5"/>
                                            </p:txEl>
                                          </p:spTgt>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3">
                                            <p:txEl>
                                              <p:pRg st="5" end="5"/>
                                            </p:txEl>
                                          </p:spTgt>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3">
                                            <p:txEl>
                                              <p:pRg st="5" end="5"/>
                                            </p:txEl>
                                          </p:spTgt>
                                        </p:tgtEl>
                                        <p:attrNameLst>
                                          <p:attrName>ppt_w</p:attrName>
                                        </p:attrNameLst>
                                      </p:cBhvr>
                                      <p:tavLst>
                                        <p:tav tm="0">
                                          <p:val>
                                            <p:strVal val="#ppt_w*.05"/>
                                          </p:val>
                                        </p:tav>
                                        <p:tav tm="100000">
                                          <p:val>
                                            <p:strVal val="#ppt_w"/>
                                          </p:val>
                                        </p:tav>
                                      </p:tavLst>
                                    </p:anim>
                                    <p:anim calcmode="lin" valueType="num">
                                      <p:cBhvr>
                                        <p:cTn id="52" dur="10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3">
                                            <p:txEl>
                                              <p:pRg st="5" end="5"/>
                                            </p:txEl>
                                          </p:spTgt>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3">
                                            <p:txEl>
                                              <p:pRg st="5" end="5"/>
                                            </p:txEl>
                                          </p:spTgt>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3">
                                            <p:txEl>
                                              <p:pRg st="5" end="5"/>
                                            </p:txEl>
                                          </p:spTgt>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3">
                                            <p:txEl>
                                              <p:pRg st="5" end="5"/>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25" presetClass="entr" presetSubtype="0" fill="hold" grpId="0" nodeType="clickEffect">
                                  <p:stCondLst>
                                    <p:cond delay="0"/>
                                  </p:stCondLst>
                                  <p:childTnLst>
                                    <p:set>
                                      <p:cBhvr>
                                        <p:cTn id="60" dur="1" fill="hold">
                                          <p:stCondLst>
                                            <p:cond delay="0"/>
                                          </p:stCondLst>
                                        </p:cTn>
                                        <p:tgtEl>
                                          <p:spTgt spid="3">
                                            <p:txEl>
                                              <p:pRg st="6" end="6"/>
                                            </p:txEl>
                                          </p:spTgt>
                                        </p:tgtEl>
                                        <p:attrNameLst>
                                          <p:attrName>style.visibility</p:attrName>
                                        </p:attrNameLst>
                                      </p:cBhvr>
                                      <p:to>
                                        <p:strVal val="visible"/>
                                      </p:to>
                                    </p:set>
                                    <p:anim calcmode="lin" valueType="num">
                                      <p:cBhvr>
                                        <p:cTn id="61" dur="500" decel="50000" fill="hold">
                                          <p:stCondLst>
                                            <p:cond delay="0"/>
                                          </p:stCondLst>
                                        </p:cTn>
                                        <p:tgtEl>
                                          <p:spTgt spid="3">
                                            <p:txEl>
                                              <p:pRg st="6" end="6"/>
                                            </p:txEl>
                                          </p:spTgt>
                                        </p:tgtEl>
                                        <p:attrNameLst>
                                          <p:attrName>style.rotation</p:attrName>
                                        </p:attrNameLst>
                                      </p:cBhvr>
                                      <p:tavLst>
                                        <p:tav tm="0">
                                          <p:val>
                                            <p:fltVal val="-90"/>
                                          </p:val>
                                        </p:tav>
                                        <p:tav tm="100000">
                                          <p:val>
                                            <p:fltVal val="0"/>
                                          </p:val>
                                        </p:tav>
                                      </p:tavLst>
                                    </p:anim>
                                    <p:anim calcmode="lin" valueType="num">
                                      <p:cBhvr>
                                        <p:cTn id="62" dur="500" decel="50000" fill="hold">
                                          <p:stCondLst>
                                            <p:cond delay="0"/>
                                          </p:stCondLst>
                                        </p:cTn>
                                        <p:tgtEl>
                                          <p:spTgt spid="3">
                                            <p:txEl>
                                              <p:pRg st="6" end="6"/>
                                            </p:txEl>
                                          </p:spTgt>
                                        </p:tgtEl>
                                        <p:attrNameLst>
                                          <p:attrName>ppt_w</p:attrName>
                                        </p:attrNameLst>
                                      </p:cBhvr>
                                      <p:tavLst>
                                        <p:tav tm="0">
                                          <p:val>
                                            <p:strVal val="#ppt_w"/>
                                          </p:val>
                                        </p:tav>
                                        <p:tav tm="100000">
                                          <p:val>
                                            <p:strVal val="#ppt_w*.05"/>
                                          </p:val>
                                        </p:tav>
                                      </p:tavLst>
                                    </p:anim>
                                    <p:anim calcmode="lin" valueType="num">
                                      <p:cBhvr>
                                        <p:cTn id="63" dur="500" accel="50000" fill="hold">
                                          <p:stCondLst>
                                            <p:cond delay="500"/>
                                          </p:stCondLst>
                                        </p:cTn>
                                        <p:tgtEl>
                                          <p:spTgt spid="3">
                                            <p:txEl>
                                              <p:pRg st="6" end="6"/>
                                            </p:txEl>
                                          </p:spTgt>
                                        </p:tgtEl>
                                        <p:attrNameLst>
                                          <p:attrName>ppt_w</p:attrName>
                                        </p:attrNameLst>
                                      </p:cBhvr>
                                      <p:tavLst>
                                        <p:tav tm="0">
                                          <p:val>
                                            <p:strVal val="#ppt_w*.05"/>
                                          </p:val>
                                        </p:tav>
                                        <p:tav tm="100000">
                                          <p:val>
                                            <p:strVal val="#ppt_w"/>
                                          </p:val>
                                        </p:tav>
                                      </p:tavLst>
                                    </p:anim>
                                    <p:anim calcmode="lin" valueType="num">
                                      <p:cBhvr>
                                        <p:cTn id="64" dur="10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65" dur="500" decel="50000" fill="hold">
                                          <p:stCondLst>
                                            <p:cond delay="0"/>
                                          </p:stCondLst>
                                        </p:cTn>
                                        <p:tgtEl>
                                          <p:spTgt spid="3">
                                            <p:txEl>
                                              <p:pRg st="6" end="6"/>
                                            </p:txEl>
                                          </p:spTgt>
                                        </p:tgtEl>
                                        <p:attrNameLst>
                                          <p:attrName>ppt_x</p:attrName>
                                        </p:attrNameLst>
                                      </p:cBhvr>
                                      <p:tavLst>
                                        <p:tav tm="0">
                                          <p:val>
                                            <p:strVal val="#ppt_x+.4"/>
                                          </p:val>
                                        </p:tav>
                                        <p:tav tm="100000">
                                          <p:val>
                                            <p:strVal val="#ppt_x"/>
                                          </p:val>
                                        </p:tav>
                                      </p:tavLst>
                                    </p:anim>
                                    <p:anim calcmode="lin" valueType="num">
                                      <p:cBhvr>
                                        <p:cTn id="66" dur="500" decel="50000" fill="hold">
                                          <p:stCondLst>
                                            <p:cond delay="0"/>
                                          </p:stCondLst>
                                        </p:cTn>
                                        <p:tgtEl>
                                          <p:spTgt spid="3">
                                            <p:txEl>
                                              <p:pRg st="6" end="6"/>
                                            </p:txEl>
                                          </p:spTgt>
                                        </p:tgtEl>
                                        <p:attrNameLst>
                                          <p:attrName>ppt_y</p:attrName>
                                        </p:attrNameLst>
                                      </p:cBhvr>
                                      <p:tavLst>
                                        <p:tav tm="0">
                                          <p:val>
                                            <p:strVal val="#ppt_y-.2"/>
                                          </p:val>
                                        </p:tav>
                                        <p:tav tm="100000">
                                          <p:val>
                                            <p:strVal val="#ppt_y+.1"/>
                                          </p:val>
                                        </p:tav>
                                      </p:tavLst>
                                    </p:anim>
                                    <p:anim calcmode="lin" valueType="num">
                                      <p:cBhvr>
                                        <p:cTn id="67" dur="500" accel="50000" fill="hold">
                                          <p:stCondLst>
                                            <p:cond delay="500"/>
                                          </p:stCondLst>
                                        </p:cTn>
                                        <p:tgtEl>
                                          <p:spTgt spid="3">
                                            <p:txEl>
                                              <p:pRg st="6" end="6"/>
                                            </p:txEl>
                                          </p:spTgt>
                                        </p:tgtEl>
                                        <p:attrNameLst>
                                          <p:attrName>ppt_y</p:attrName>
                                        </p:attrNameLst>
                                      </p:cBhvr>
                                      <p:tavLst>
                                        <p:tav tm="0">
                                          <p:val>
                                            <p:strVal val="#ppt_y+.1"/>
                                          </p:val>
                                        </p:tav>
                                        <p:tav tm="100000">
                                          <p:val>
                                            <p:strVal val="#ppt_y"/>
                                          </p:val>
                                        </p:tav>
                                      </p:tavLst>
                                    </p:anim>
                                    <p:animEffect transition="in" filter="fade">
                                      <p:cBhvr>
                                        <p:cTn id="68" dur="1000" decel="50000">
                                          <p:stCondLst>
                                            <p:cond delay="0"/>
                                          </p:stCondLst>
                                        </p:cTn>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714356"/>
            <a:ext cx="9144000" cy="6143644"/>
          </a:xfrm>
        </p:spPr>
        <p:txBody>
          <a:bodyPr>
            <a:normAutofit/>
          </a:bodyPr>
          <a:lstStyle/>
          <a:p>
            <a:pPr>
              <a:buNone/>
            </a:pPr>
            <a:r>
              <a:rPr lang="fr-FR" sz="2600" b="1" u="sng" dirty="0" smtClean="0">
                <a:solidFill>
                  <a:srgbClr val="FF0000"/>
                </a:solidFill>
              </a:rPr>
              <a:t>Il existe 2 types d'indice d'octane :</a:t>
            </a:r>
          </a:p>
          <a:p>
            <a:r>
              <a:rPr lang="fr-FR" sz="2600" b="1" dirty="0" smtClean="0"/>
              <a:t>L'indice d'octane RON (indice Recherche) : Indice d'octane déterminé dans des conditions d'essais très éloignées de la réalité de fonctionnement des moteurs thermiques.</a:t>
            </a:r>
          </a:p>
          <a:p>
            <a:r>
              <a:rPr lang="fr-FR" sz="2600" b="1" dirty="0" smtClean="0"/>
              <a:t>L'indice d'octane MON (indice Moteur) : indice d'octane plus sévère et plus juste car il est déterminé dans des conditions plus proche de la réalité de fonctionnement des moteurs. L'indice d'octane moteur est inférieur d'environ </a:t>
            </a:r>
            <a:r>
              <a:rPr lang="fr-FR" sz="2600" b="1" dirty="0" smtClean="0">
                <a:solidFill>
                  <a:srgbClr val="FF0000"/>
                </a:solidFill>
              </a:rPr>
              <a:t>10 points </a:t>
            </a:r>
            <a:r>
              <a:rPr lang="fr-FR" sz="2600" b="1" dirty="0" smtClean="0"/>
              <a:t>à l'indice recherche.</a:t>
            </a:r>
          </a:p>
          <a:p>
            <a:pPr>
              <a:buNone/>
            </a:pPr>
            <a:r>
              <a:rPr lang="fr-FR" sz="2600" b="1" dirty="0" smtClean="0"/>
              <a:t>  </a:t>
            </a:r>
            <a:r>
              <a:rPr lang="fr-FR" sz="2600" b="1" u="sng" dirty="0" smtClean="0">
                <a:solidFill>
                  <a:srgbClr val="FF0000"/>
                </a:solidFill>
              </a:rPr>
              <a:t>Exemple :</a:t>
            </a:r>
            <a:r>
              <a:rPr lang="fr-FR" sz="2600" b="1" dirty="0" smtClean="0">
                <a:solidFill>
                  <a:srgbClr val="FF0000"/>
                </a:solidFill>
              </a:rPr>
              <a:t> </a:t>
            </a:r>
            <a:r>
              <a:rPr lang="fr-FR" sz="2600" b="1" dirty="0" smtClean="0"/>
              <a:t>RON = 95 </a:t>
            </a:r>
            <a:r>
              <a:rPr lang="fr-FR" sz="2600" b="1" dirty="0" smtClean="0">
                <a:latin typeface="Cambria Math"/>
                <a:ea typeface="Cambria Math"/>
              </a:rPr>
              <a:t>⟹</a:t>
            </a:r>
            <a:r>
              <a:rPr lang="fr-FR" sz="2600" b="1" dirty="0" smtClean="0"/>
              <a:t> MON = 85</a:t>
            </a:r>
          </a:p>
        </p:txBody>
      </p:sp>
      <p:sp>
        <p:nvSpPr>
          <p:cNvPr id="2" name="Titre 1"/>
          <p:cNvSpPr>
            <a:spLocks noGrp="1"/>
          </p:cNvSpPr>
          <p:nvPr>
            <p:ph type="title"/>
          </p:nvPr>
        </p:nvSpPr>
        <p:spPr>
          <a:xfrm>
            <a:off x="428596" y="214290"/>
            <a:ext cx="8229600" cy="553998"/>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Différents indices d'octane</a:t>
            </a:r>
          </a:p>
        </p:txBody>
      </p:sp>
      <p:sp>
        <p:nvSpPr>
          <p:cNvPr id="7" name="Espace réservé de la date 6"/>
          <p:cNvSpPr>
            <a:spLocks noGrp="1"/>
          </p:cNvSpPr>
          <p:nvPr>
            <p:ph type="dt" sz="half" idx="10"/>
          </p:nvPr>
        </p:nvSpPr>
        <p:spPr/>
        <p:txBody>
          <a:bodyPr/>
          <a:lstStyle/>
          <a:p>
            <a:fld id="{C10B6CE3-524C-417A-96E4-8448C90ABCA4}" type="datetime1">
              <a:rPr lang="fr-FR" smtClean="0"/>
              <a:pPr/>
              <a:t>04/04/2010</a:t>
            </a:fld>
            <a:endParaRPr lang="fr-BE"/>
          </a:p>
        </p:txBody>
      </p:sp>
      <p:sp>
        <p:nvSpPr>
          <p:cNvPr id="8" name="Espace réservé du numéro de diapositive 7"/>
          <p:cNvSpPr>
            <a:spLocks noGrp="1"/>
          </p:cNvSpPr>
          <p:nvPr>
            <p:ph type="sldNum" sz="quarter" idx="12"/>
          </p:nvPr>
        </p:nvSpPr>
        <p:spPr/>
        <p:txBody>
          <a:bodyPr/>
          <a:lstStyle/>
          <a:p>
            <a:fld id="{CF4668DC-857F-487D-BFFA-8C0CA5037977}" type="slidenum">
              <a:rPr lang="fr-BE" smtClean="0"/>
              <a:pPr/>
              <a:t>17</a:t>
            </a:fld>
            <a:endParaRPr lang="fr-BE"/>
          </a:p>
        </p:txBody>
      </p:sp>
      <p:sp>
        <p:nvSpPr>
          <p:cNvPr id="9" name="Espace réservé du pied de page 8"/>
          <p:cNvSpPr>
            <a:spLocks noGrp="1"/>
          </p:cNvSpPr>
          <p:nvPr>
            <p:ph type="ftr" sz="quarter" idx="11"/>
          </p:nvPr>
        </p:nvSpPr>
        <p:spPr/>
        <p:txBody>
          <a:bodyPr/>
          <a:lstStyle/>
          <a:p>
            <a:r>
              <a:rPr lang="fr-FR" smtClean="0"/>
              <a:t>Combustibles et lubrifiants                              FORMATEUR: BELLOUMI AHMED</a:t>
            </a:r>
            <a:endParaRPr lang="fr-BE"/>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5"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6"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5"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p:cTn id="25"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26"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27"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8"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9"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30"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31"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32" dur="1000" decel="50000">
                                          <p:stCondLst>
                                            <p:cond delay="0"/>
                                          </p:stCondLst>
                                        </p:cTn>
                                        <p:tgtEl>
                                          <p:spTgt spid="3">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5" presetClass="entr" presetSubtype="0" fill="hold" grpId="0" nodeType="clickEffect">
                                  <p:stCondLst>
                                    <p:cond delay="0"/>
                                  </p:stCondLst>
                                  <p:childTnLst>
                                    <p:set>
                                      <p:cBhvr>
                                        <p:cTn id="36" dur="1" fill="hold">
                                          <p:stCondLst>
                                            <p:cond delay="0"/>
                                          </p:stCondLst>
                                        </p:cTn>
                                        <p:tgtEl>
                                          <p:spTgt spid="3">
                                            <p:txEl>
                                              <p:pRg st="2" end="2"/>
                                            </p:txEl>
                                          </p:spTgt>
                                        </p:tgtEl>
                                        <p:attrNameLst>
                                          <p:attrName>style.visibility</p:attrName>
                                        </p:attrNameLst>
                                      </p:cBhvr>
                                      <p:to>
                                        <p:strVal val="visible"/>
                                      </p:to>
                                    </p:set>
                                    <p:anim calcmode="lin" valueType="num">
                                      <p:cBhvr>
                                        <p:cTn id="37"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40"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3">
                                            <p:txEl>
                                              <p:pRg st="2" end="2"/>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5" presetClass="entr" presetSubtype="0" fill="hold" grpId="0" nodeType="clickEffect">
                                  <p:stCondLst>
                                    <p:cond delay="0"/>
                                  </p:stCondLst>
                                  <p:childTnLst>
                                    <p:set>
                                      <p:cBhvr>
                                        <p:cTn id="48" dur="1" fill="hold">
                                          <p:stCondLst>
                                            <p:cond delay="0"/>
                                          </p:stCondLst>
                                        </p:cTn>
                                        <p:tgtEl>
                                          <p:spTgt spid="3">
                                            <p:txEl>
                                              <p:pRg st="3" end="3"/>
                                            </p:txEl>
                                          </p:spTgt>
                                        </p:tgtEl>
                                        <p:attrNameLst>
                                          <p:attrName>style.visibility</p:attrName>
                                        </p:attrNameLst>
                                      </p:cBhvr>
                                      <p:to>
                                        <p:strVal val="visible"/>
                                      </p:to>
                                    </p:set>
                                    <p:anim calcmode="lin" valueType="num">
                                      <p:cBhvr>
                                        <p:cTn id="49"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52"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14282" y="1600200"/>
            <a:ext cx="8501122" cy="5114948"/>
          </a:xfrm>
        </p:spPr>
        <p:txBody>
          <a:bodyPr>
            <a:normAutofit/>
          </a:bodyPr>
          <a:lstStyle/>
          <a:p>
            <a:r>
              <a:rPr lang="fr-FR" sz="3200" b="1" dirty="0" smtClean="0"/>
              <a:t>Super sans plomb : Io RON 95 ou 98 ;</a:t>
            </a:r>
          </a:p>
          <a:p>
            <a:r>
              <a:rPr lang="it-IT" sz="3200" b="1" dirty="0" smtClean="0"/>
              <a:t>Super carburant plombé : Io RON 98 ;</a:t>
            </a:r>
          </a:p>
          <a:p>
            <a:r>
              <a:rPr lang="fr-FR" sz="3200" b="1" dirty="0" smtClean="0"/>
              <a:t>Essence ordinaire : Io RON 91 ;</a:t>
            </a:r>
          </a:p>
          <a:p>
            <a:r>
              <a:rPr lang="fr-FR" sz="3200" b="1" dirty="0" smtClean="0"/>
              <a:t>GPL-c : Io RON 110.</a:t>
            </a:r>
          </a:p>
          <a:p>
            <a:endParaRPr lang="fr-FR" sz="3200" dirty="0"/>
          </a:p>
        </p:txBody>
      </p:sp>
      <p:sp>
        <p:nvSpPr>
          <p:cNvPr id="2" name="Titre 1"/>
          <p:cNvSpPr>
            <a:spLocks noGrp="1"/>
          </p:cNvSpPr>
          <p:nvPr>
            <p:ph type="title"/>
          </p:nvPr>
        </p:nvSpPr>
        <p:spPr>
          <a:xfrm>
            <a:off x="457200" y="274638"/>
            <a:ext cx="7467600" cy="923330"/>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Quelques valeurs </a:t>
            </a:r>
          </a:p>
        </p:txBody>
      </p:sp>
      <p:sp>
        <p:nvSpPr>
          <p:cNvPr id="7" name="Espace réservé de la date 6"/>
          <p:cNvSpPr>
            <a:spLocks noGrp="1"/>
          </p:cNvSpPr>
          <p:nvPr>
            <p:ph type="dt" sz="half" idx="10"/>
          </p:nvPr>
        </p:nvSpPr>
        <p:spPr/>
        <p:txBody>
          <a:bodyPr/>
          <a:lstStyle/>
          <a:p>
            <a:fld id="{B0342483-A339-405F-9B9F-1903890373A8}" type="datetime1">
              <a:rPr lang="fr-FR" smtClean="0"/>
              <a:pPr/>
              <a:t>04/04/2010</a:t>
            </a:fld>
            <a:endParaRPr lang="fr-BE"/>
          </a:p>
        </p:txBody>
      </p:sp>
      <p:sp>
        <p:nvSpPr>
          <p:cNvPr id="8" name="Espace réservé du numéro de diapositive 7"/>
          <p:cNvSpPr>
            <a:spLocks noGrp="1"/>
          </p:cNvSpPr>
          <p:nvPr>
            <p:ph type="sldNum" sz="quarter" idx="12"/>
          </p:nvPr>
        </p:nvSpPr>
        <p:spPr/>
        <p:txBody>
          <a:bodyPr/>
          <a:lstStyle/>
          <a:p>
            <a:fld id="{CF4668DC-857F-487D-BFFA-8C0CA5037977}" type="slidenum">
              <a:rPr lang="fr-BE" smtClean="0"/>
              <a:pPr/>
              <a:t>18</a:t>
            </a:fld>
            <a:endParaRPr lang="fr-BE"/>
          </a:p>
        </p:txBody>
      </p:sp>
      <p:sp>
        <p:nvSpPr>
          <p:cNvPr id="9" name="Espace réservé du pied de page 8"/>
          <p:cNvSpPr>
            <a:spLocks noGrp="1"/>
          </p:cNvSpPr>
          <p:nvPr>
            <p:ph type="ftr" sz="quarter" idx="11"/>
          </p:nvPr>
        </p:nvSpPr>
        <p:spPr/>
        <p:txBody>
          <a:bodyPr/>
          <a:lstStyle/>
          <a:p>
            <a:r>
              <a:rPr lang="fr-FR" smtClean="0"/>
              <a:t>Combustibles et lubrifiants                              FORMATEUR: BELLOUMI AHMED</a:t>
            </a:r>
            <a:endParaRPr lang="fr-BE"/>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5"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6"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5"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p:cTn id="25"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26"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27"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8"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9"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30"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31"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32" dur="1000" decel="50000">
                                          <p:stCondLst>
                                            <p:cond delay="0"/>
                                          </p:stCondLst>
                                        </p:cTn>
                                        <p:tgtEl>
                                          <p:spTgt spid="3">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5" presetClass="entr" presetSubtype="0" fill="hold" grpId="0" nodeType="clickEffect">
                                  <p:stCondLst>
                                    <p:cond delay="0"/>
                                  </p:stCondLst>
                                  <p:childTnLst>
                                    <p:set>
                                      <p:cBhvr>
                                        <p:cTn id="36" dur="1" fill="hold">
                                          <p:stCondLst>
                                            <p:cond delay="0"/>
                                          </p:stCondLst>
                                        </p:cTn>
                                        <p:tgtEl>
                                          <p:spTgt spid="3">
                                            <p:txEl>
                                              <p:pRg st="2" end="2"/>
                                            </p:txEl>
                                          </p:spTgt>
                                        </p:tgtEl>
                                        <p:attrNameLst>
                                          <p:attrName>style.visibility</p:attrName>
                                        </p:attrNameLst>
                                      </p:cBhvr>
                                      <p:to>
                                        <p:strVal val="visible"/>
                                      </p:to>
                                    </p:set>
                                    <p:anim calcmode="lin" valueType="num">
                                      <p:cBhvr>
                                        <p:cTn id="37"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40"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3">
                                            <p:txEl>
                                              <p:pRg st="2" end="2"/>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5" presetClass="entr" presetSubtype="0" fill="hold" grpId="0" nodeType="clickEffect">
                                  <p:stCondLst>
                                    <p:cond delay="0"/>
                                  </p:stCondLst>
                                  <p:childTnLst>
                                    <p:set>
                                      <p:cBhvr>
                                        <p:cTn id="48" dur="1" fill="hold">
                                          <p:stCondLst>
                                            <p:cond delay="0"/>
                                          </p:stCondLst>
                                        </p:cTn>
                                        <p:tgtEl>
                                          <p:spTgt spid="3">
                                            <p:txEl>
                                              <p:pRg st="3" end="3"/>
                                            </p:txEl>
                                          </p:spTgt>
                                        </p:tgtEl>
                                        <p:attrNameLst>
                                          <p:attrName>style.visibility</p:attrName>
                                        </p:attrNameLst>
                                      </p:cBhvr>
                                      <p:to>
                                        <p:strVal val="visible"/>
                                      </p:to>
                                    </p:set>
                                    <p:anim calcmode="lin" valueType="num">
                                      <p:cBhvr>
                                        <p:cTn id="49"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52"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714356"/>
            <a:ext cx="9001156" cy="6143644"/>
          </a:xfrm>
        </p:spPr>
        <p:txBody>
          <a:bodyPr>
            <a:noAutofit/>
          </a:bodyPr>
          <a:lstStyle/>
          <a:p>
            <a:pPr>
              <a:buNone/>
            </a:pPr>
            <a:r>
              <a:rPr lang="fr-FR" sz="2800" b="1" dirty="0" smtClean="0"/>
              <a:t>   Pour avoir des carburants ayant un indice d'octane compatible avec les exigences actuelles, il faut faire appel à des additifs antidétonants. Jusqu'à présent cet additif était le plomb. Depuis le 1er janvier 1993 et l'arrivée des nouvelles normes anti pollution, les pétroliers ont été obligés de trouver un nouvel additif antidétonant pour remplacer le plomb.</a:t>
            </a:r>
          </a:p>
          <a:p>
            <a:pPr>
              <a:buNone/>
            </a:pPr>
            <a:r>
              <a:rPr lang="fr-FR" sz="2800" b="1" dirty="0" smtClean="0"/>
              <a:t>  En effet le plomb détruit les pots catalytiques.</a:t>
            </a:r>
          </a:p>
          <a:p>
            <a:pPr>
              <a:buNone/>
            </a:pPr>
            <a:r>
              <a:rPr lang="fr-FR" sz="2800" b="1" dirty="0" smtClean="0"/>
              <a:t> Il a été remplacé par l'utilisation de Benzène</a:t>
            </a:r>
          </a:p>
          <a:p>
            <a:pPr>
              <a:buNone/>
            </a:pPr>
            <a:r>
              <a:rPr lang="fr-FR" sz="2800" b="1" dirty="0" smtClean="0"/>
              <a:t>           (mais il se révèle être cancérigène).</a:t>
            </a:r>
            <a:endParaRPr lang="fr-FR" sz="2800" b="1" dirty="0"/>
          </a:p>
        </p:txBody>
      </p:sp>
      <p:sp>
        <p:nvSpPr>
          <p:cNvPr id="2" name="Titre 1"/>
          <p:cNvSpPr>
            <a:spLocks noGrp="1"/>
          </p:cNvSpPr>
          <p:nvPr>
            <p:ph type="title"/>
          </p:nvPr>
        </p:nvSpPr>
        <p:spPr>
          <a:xfrm>
            <a:off x="457200" y="0"/>
            <a:ext cx="8229600" cy="707886"/>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0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Remarque</a:t>
            </a:r>
          </a:p>
        </p:txBody>
      </p:sp>
      <p:sp>
        <p:nvSpPr>
          <p:cNvPr id="7" name="Espace réservé de la date 6"/>
          <p:cNvSpPr>
            <a:spLocks noGrp="1"/>
          </p:cNvSpPr>
          <p:nvPr>
            <p:ph type="dt" sz="half" idx="10"/>
          </p:nvPr>
        </p:nvSpPr>
        <p:spPr/>
        <p:txBody>
          <a:bodyPr/>
          <a:lstStyle/>
          <a:p>
            <a:fld id="{70EA8D36-40CE-461F-B59C-34B56B38CA9B}" type="datetime1">
              <a:rPr lang="fr-FR" smtClean="0"/>
              <a:pPr/>
              <a:t>04/04/2010</a:t>
            </a:fld>
            <a:endParaRPr lang="fr-BE"/>
          </a:p>
        </p:txBody>
      </p:sp>
      <p:sp>
        <p:nvSpPr>
          <p:cNvPr id="8" name="Espace réservé du numéro de diapositive 7"/>
          <p:cNvSpPr>
            <a:spLocks noGrp="1"/>
          </p:cNvSpPr>
          <p:nvPr>
            <p:ph type="sldNum" sz="quarter" idx="12"/>
          </p:nvPr>
        </p:nvSpPr>
        <p:spPr/>
        <p:txBody>
          <a:bodyPr/>
          <a:lstStyle/>
          <a:p>
            <a:fld id="{CF4668DC-857F-487D-BFFA-8C0CA5037977}" type="slidenum">
              <a:rPr lang="fr-BE" smtClean="0"/>
              <a:pPr/>
              <a:t>19</a:t>
            </a:fld>
            <a:endParaRPr lang="fr-BE"/>
          </a:p>
        </p:txBody>
      </p:sp>
      <p:sp>
        <p:nvSpPr>
          <p:cNvPr id="9" name="Espace réservé du pied de page 8"/>
          <p:cNvSpPr>
            <a:spLocks noGrp="1"/>
          </p:cNvSpPr>
          <p:nvPr>
            <p:ph type="ftr" sz="quarter" idx="11"/>
          </p:nvPr>
        </p:nvSpPr>
        <p:spPr/>
        <p:txBody>
          <a:bodyPr/>
          <a:lstStyle/>
          <a:p>
            <a:r>
              <a:rPr lang="fr-FR" smtClean="0"/>
              <a:t>Combustibles et lubrifiants                              FORMATEUR: BELLOUMI AHMED</a:t>
            </a:r>
            <a:endParaRPr lang="fr-BE"/>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5"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3">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5" presetClass="entr" presetSubtype="0"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p:cTn id="24"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7"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3">
                                            <p:txEl>
                                              <p:pRg st="1" end="1"/>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5" presetClass="entr" presetSubtype="0" fill="hold" grpId="0" nodeType="clickEffect">
                                  <p:stCondLst>
                                    <p:cond delay="0"/>
                                  </p:stCondLst>
                                  <p:childTnLst>
                                    <p:set>
                                      <p:cBhvr>
                                        <p:cTn id="35" dur="1" fill="hold">
                                          <p:stCondLst>
                                            <p:cond delay="0"/>
                                          </p:stCondLst>
                                        </p:cTn>
                                        <p:tgtEl>
                                          <p:spTgt spid="3">
                                            <p:txEl>
                                              <p:pRg st="2" end="2"/>
                                            </p:txEl>
                                          </p:spTgt>
                                        </p:tgtEl>
                                        <p:attrNameLst>
                                          <p:attrName>style.visibility</p:attrName>
                                        </p:attrNameLst>
                                      </p:cBhvr>
                                      <p:to>
                                        <p:strVal val="visible"/>
                                      </p:to>
                                    </p:set>
                                    <p:anim calcmode="lin" valueType="num">
                                      <p:cBhvr>
                                        <p:cTn id="36"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37"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38"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39"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40"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41"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42"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43" dur="1000" decel="50000">
                                          <p:stCondLst>
                                            <p:cond delay="0"/>
                                          </p:stCondLst>
                                        </p:cTn>
                                        <p:tgtEl>
                                          <p:spTgt spid="3">
                                            <p:txEl>
                                              <p:pRg st="2" end="2"/>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25" presetClass="entr" presetSubtype="0" fill="hold" grpId="0" nodeType="clickEffect">
                                  <p:stCondLst>
                                    <p:cond delay="0"/>
                                  </p:stCondLst>
                                  <p:childTnLst>
                                    <p:set>
                                      <p:cBhvr>
                                        <p:cTn id="47" dur="1" fill="hold">
                                          <p:stCondLst>
                                            <p:cond delay="0"/>
                                          </p:stCondLst>
                                        </p:cTn>
                                        <p:tgtEl>
                                          <p:spTgt spid="3">
                                            <p:txEl>
                                              <p:pRg st="3" end="3"/>
                                            </p:txEl>
                                          </p:spTgt>
                                        </p:tgtEl>
                                        <p:attrNameLst>
                                          <p:attrName>style.visibility</p:attrName>
                                        </p:attrNameLst>
                                      </p:cBhvr>
                                      <p:to>
                                        <p:strVal val="visible"/>
                                      </p:to>
                                    </p:set>
                                    <p:anim calcmode="lin" valueType="num">
                                      <p:cBhvr>
                                        <p:cTn id="48"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49"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50"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51"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52"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53"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54"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55" dur="1000" decel="50000">
                                          <p:stCondLst>
                                            <p:cond delay="0"/>
                                          </p:stCondLst>
                                        </p:cTn>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127321"/>
            <a:ext cx="8229600" cy="1015663"/>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6000"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Objectifs </a:t>
            </a:r>
            <a:endParaRPr lang="fr-FR" sz="6000"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endParaRPr>
          </a:p>
        </p:txBody>
      </p:sp>
      <p:sp>
        <p:nvSpPr>
          <p:cNvPr id="7" name="Espace réservé de la date 6"/>
          <p:cNvSpPr>
            <a:spLocks noGrp="1"/>
          </p:cNvSpPr>
          <p:nvPr>
            <p:ph type="dt" sz="half" idx="10"/>
          </p:nvPr>
        </p:nvSpPr>
        <p:spPr/>
        <p:txBody>
          <a:bodyPr/>
          <a:lstStyle/>
          <a:p>
            <a:fld id="{2C7FE4ED-5C09-4670-A5E5-407AAD0EAF7A}" type="datetime1">
              <a:rPr lang="fr-FR" smtClean="0"/>
              <a:pPr/>
              <a:t>04/04/2010</a:t>
            </a:fld>
            <a:endParaRPr lang="fr-BE" dirty="0"/>
          </a:p>
        </p:txBody>
      </p:sp>
      <p:sp>
        <p:nvSpPr>
          <p:cNvPr id="8" name="Espace réservé du numéro de diapositive 7"/>
          <p:cNvSpPr>
            <a:spLocks noGrp="1"/>
          </p:cNvSpPr>
          <p:nvPr>
            <p:ph type="sldNum" sz="quarter" idx="12"/>
          </p:nvPr>
        </p:nvSpPr>
        <p:spPr/>
        <p:txBody>
          <a:bodyPr/>
          <a:lstStyle/>
          <a:p>
            <a:fld id="{CF4668DC-857F-487D-BFFA-8C0CA5037977}" type="slidenum">
              <a:rPr lang="fr-BE" smtClean="0"/>
              <a:pPr/>
              <a:t>2</a:t>
            </a:fld>
            <a:endParaRPr lang="fr-BE" dirty="0"/>
          </a:p>
        </p:txBody>
      </p:sp>
      <p:sp>
        <p:nvSpPr>
          <p:cNvPr id="9" name="Espace réservé du pied de page 8"/>
          <p:cNvSpPr>
            <a:spLocks noGrp="1"/>
          </p:cNvSpPr>
          <p:nvPr>
            <p:ph type="ftr" sz="quarter" idx="11"/>
          </p:nvPr>
        </p:nvSpPr>
        <p:spPr/>
        <p:txBody>
          <a:bodyPr/>
          <a:lstStyle/>
          <a:p>
            <a:r>
              <a:rPr lang="fr-FR" dirty="0" smtClean="0"/>
              <a:t>Combustibles et lubrifiants                              FORMATEUR: BELLOUMI AHMED</a:t>
            </a:r>
            <a:endParaRPr lang="fr-BE" dirty="0"/>
          </a:p>
        </p:txBody>
      </p:sp>
      <p:sp>
        <p:nvSpPr>
          <p:cNvPr id="11" name="Rectangle 10"/>
          <p:cNvSpPr/>
          <p:nvPr/>
        </p:nvSpPr>
        <p:spPr>
          <a:xfrm>
            <a:off x="428596" y="1142984"/>
            <a:ext cx="6226384" cy="584775"/>
          </a:xfrm>
          <a:prstGeom prst="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pPr>
              <a:buNone/>
            </a:pPr>
            <a:r>
              <a:rPr lang="fr-FR" sz="3200" b="1" dirty="0" smtClean="0"/>
              <a:t>L’élève devra être capable de :</a:t>
            </a:r>
          </a:p>
        </p:txBody>
      </p:sp>
      <p:sp>
        <p:nvSpPr>
          <p:cNvPr id="12" name="Rectangle 11"/>
          <p:cNvSpPr/>
          <p:nvPr/>
        </p:nvSpPr>
        <p:spPr>
          <a:xfrm>
            <a:off x="1000099" y="1859339"/>
            <a:ext cx="5857916" cy="646331"/>
          </a:xfrm>
          <a:prstGeom prst="rect">
            <a:avLst/>
          </a:prstGeom>
          <a:ln>
            <a:noFill/>
          </a:ln>
          <a:effectLst/>
          <a:scene3d>
            <a:camera prst="orthographicFront">
              <a:rot lat="0" lon="0" rev="0"/>
            </a:camera>
            <a:lightRig rig="chilly" dir="t">
              <a:rot lat="0" lon="0" rev="18480000"/>
            </a:lightRig>
          </a:scene3d>
          <a:sp3d prstMaterial="clear">
            <a:bevelT h="63500"/>
          </a:sp3d>
        </p:spPr>
        <p:style>
          <a:lnRef idx="1">
            <a:schemeClr val="accent1"/>
          </a:lnRef>
          <a:fillRef idx="2">
            <a:schemeClr val="accent1"/>
          </a:fillRef>
          <a:effectRef idx="1">
            <a:schemeClr val="accent1"/>
          </a:effectRef>
          <a:fontRef idx="minor">
            <a:schemeClr val="dk1"/>
          </a:fontRef>
        </p:style>
        <p:txBody>
          <a:bodyPr wrap="square">
            <a:spAutoFit/>
          </a:bodyPr>
          <a:lstStyle/>
          <a:p>
            <a:pPr marL="571500" indent="-571500" algn="ctr">
              <a:buFont typeface="Wingdings" pitchFamily="2" charset="2"/>
              <a:buChar char="Ø"/>
            </a:pPr>
            <a:r>
              <a:rPr lang="fr-FR" b="1" dirty="0" smtClean="0"/>
              <a:t>Définir la composition des carburants usuels </a:t>
            </a:r>
          </a:p>
          <a:p>
            <a:pPr marL="571500" indent="-571500" algn="ctr"/>
            <a:r>
              <a:rPr lang="fr-FR" b="1" dirty="0" smtClean="0"/>
              <a:t>(essence, gazole et GPL-c) ;</a:t>
            </a:r>
          </a:p>
        </p:txBody>
      </p:sp>
      <p:sp>
        <p:nvSpPr>
          <p:cNvPr id="13" name="Rectangle 12"/>
          <p:cNvSpPr/>
          <p:nvPr/>
        </p:nvSpPr>
        <p:spPr>
          <a:xfrm>
            <a:off x="1000099" y="2645157"/>
            <a:ext cx="6643734" cy="646331"/>
          </a:xfrm>
          <a:prstGeom prst="rect">
            <a:avLst/>
          </a:prstGeom>
          <a:ln>
            <a:noFill/>
          </a:ln>
          <a:effectLst/>
          <a:scene3d>
            <a:camera prst="orthographicFront">
              <a:rot lat="0" lon="0" rev="0"/>
            </a:camera>
            <a:lightRig rig="chilly" dir="t">
              <a:rot lat="0" lon="0" rev="18480000"/>
            </a:lightRig>
          </a:scene3d>
          <a:sp3d prstMaterial="clear">
            <a:bevelT h="63500"/>
          </a:sp3d>
        </p:spPr>
        <p:style>
          <a:lnRef idx="1">
            <a:schemeClr val="accent1"/>
          </a:lnRef>
          <a:fillRef idx="2">
            <a:schemeClr val="accent1"/>
          </a:fillRef>
          <a:effectRef idx="1">
            <a:schemeClr val="accent1"/>
          </a:effectRef>
          <a:fontRef idx="minor">
            <a:schemeClr val="dk1"/>
          </a:fontRef>
        </p:style>
        <p:txBody>
          <a:bodyPr wrap="square">
            <a:spAutoFit/>
          </a:bodyPr>
          <a:lstStyle/>
          <a:p>
            <a:pPr marL="571500" indent="-571500" algn="ctr">
              <a:buFont typeface="Wingdings" pitchFamily="2" charset="2"/>
              <a:buChar char="Ø"/>
            </a:pPr>
            <a:r>
              <a:rPr lang="fr-FR" b="1" dirty="0" smtClean="0"/>
              <a:t>Pour les carburants usuels, donner leur composition </a:t>
            </a:r>
          </a:p>
          <a:p>
            <a:pPr marL="571500" indent="-571500" algn="ctr"/>
            <a:r>
              <a:rPr lang="fr-FR" b="1" dirty="0" smtClean="0"/>
              <a:t>et citer leurs principales caractéristiques.</a:t>
            </a:r>
          </a:p>
        </p:txBody>
      </p:sp>
      <p:sp>
        <p:nvSpPr>
          <p:cNvPr id="14" name="Rectangle 13"/>
          <p:cNvSpPr/>
          <p:nvPr/>
        </p:nvSpPr>
        <p:spPr>
          <a:xfrm>
            <a:off x="1000099" y="3434364"/>
            <a:ext cx="2898550" cy="369332"/>
          </a:xfrm>
          <a:prstGeom prst="rect">
            <a:avLst/>
          </a:prstGeom>
          <a:ln>
            <a:noFill/>
          </a:ln>
          <a:effectLst/>
          <a:scene3d>
            <a:camera prst="orthographicFront">
              <a:rot lat="0" lon="0" rev="0"/>
            </a:camera>
            <a:lightRig rig="chilly" dir="t">
              <a:rot lat="0" lon="0" rev="18480000"/>
            </a:lightRig>
          </a:scene3d>
          <a:sp3d prstMaterial="clear">
            <a:bevelT h="63500"/>
          </a:sp3d>
        </p:spPr>
        <p:style>
          <a:lnRef idx="1">
            <a:schemeClr val="accent1"/>
          </a:lnRef>
          <a:fillRef idx="2">
            <a:schemeClr val="accent1"/>
          </a:fillRef>
          <a:effectRef idx="1">
            <a:schemeClr val="accent1"/>
          </a:effectRef>
          <a:fontRef idx="minor">
            <a:schemeClr val="dk1"/>
          </a:fontRef>
        </p:style>
        <p:txBody>
          <a:bodyPr wrap="none">
            <a:spAutoFit/>
          </a:bodyPr>
          <a:lstStyle/>
          <a:p>
            <a:pPr marL="571500" indent="-571500">
              <a:buFont typeface="Wingdings" pitchFamily="2" charset="2"/>
              <a:buChar char="Ø"/>
            </a:pPr>
            <a:r>
              <a:rPr lang="fr-FR" b="1" dirty="0" smtClean="0"/>
              <a:t>Définir les termes :</a:t>
            </a:r>
          </a:p>
        </p:txBody>
      </p:sp>
      <p:sp>
        <p:nvSpPr>
          <p:cNvPr id="15" name="Rectangle 14"/>
          <p:cNvSpPr/>
          <p:nvPr/>
        </p:nvSpPr>
        <p:spPr>
          <a:xfrm>
            <a:off x="2000232" y="3934430"/>
            <a:ext cx="5643602" cy="369332"/>
          </a:xfrm>
          <a:prstGeom prst="rect">
            <a:avLst/>
          </a:prstGeom>
          <a:ln>
            <a:noFill/>
          </a:ln>
          <a:effectLst/>
          <a:scene3d>
            <a:camera prst="orthographicFront">
              <a:rot lat="0" lon="0" rev="0"/>
            </a:camera>
            <a:lightRig rig="chilly" dir="t">
              <a:rot lat="0" lon="0" rev="18480000"/>
            </a:lightRig>
          </a:scene3d>
          <a:sp3d prstMaterial="clear">
            <a:bevelT h="63500"/>
          </a:sp3d>
        </p:spPr>
        <p:style>
          <a:lnRef idx="1">
            <a:schemeClr val="accent1"/>
          </a:lnRef>
          <a:fillRef idx="2">
            <a:schemeClr val="accent1"/>
          </a:fillRef>
          <a:effectRef idx="1">
            <a:schemeClr val="accent1"/>
          </a:effectRef>
          <a:fontRef idx="minor">
            <a:schemeClr val="dk1"/>
          </a:fontRef>
        </p:style>
        <p:txBody>
          <a:bodyPr wrap="square">
            <a:spAutoFit/>
          </a:bodyPr>
          <a:lstStyle/>
          <a:p>
            <a:pPr marL="514350" indent="-514350">
              <a:buFont typeface="Wingdings" pitchFamily="2" charset="2"/>
              <a:buChar char="ü"/>
            </a:pPr>
            <a:r>
              <a:rPr lang="fr-FR" b="1" dirty="0" smtClean="0"/>
              <a:t>Température d’auto inflammation ;</a:t>
            </a:r>
          </a:p>
        </p:txBody>
      </p:sp>
      <p:sp>
        <p:nvSpPr>
          <p:cNvPr id="16" name="Rectangle 15"/>
          <p:cNvSpPr/>
          <p:nvPr/>
        </p:nvSpPr>
        <p:spPr>
          <a:xfrm>
            <a:off x="2000231" y="4434496"/>
            <a:ext cx="5643602" cy="369332"/>
          </a:xfrm>
          <a:prstGeom prst="rect">
            <a:avLst/>
          </a:prstGeom>
          <a:ln>
            <a:noFill/>
          </a:ln>
          <a:effectLst/>
          <a:scene3d>
            <a:camera prst="orthographicFront">
              <a:rot lat="0" lon="0" rev="0"/>
            </a:camera>
            <a:lightRig rig="chilly" dir="t">
              <a:rot lat="0" lon="0" rev="18480000"/>
            </a:lightRig>
          </a:scene3d>
          <a:sp3d prstMaterial="clear">
            <a:bevelT h="63500"/>
          </a:sp3d>
        </p:spPr>
        <p:style>
          <a:lnRef idx="1">
            <a:schemeClr val="accent1"/>
          </a:lnRef>
          <a:fillRef idx="2">
            <a:schemeClr val="accent1"/>
          </a:fillRef>
          <a:effectRef idx="1">
            <a:schemeClr val="accent1"/>
          </a:effectRef>
          <a:fontRef idx="minor">
            <a:schemeClr val="dk1"/>
          </a:fontRef>
        </p:style>
        <p:txBody>
          <a:bodyPr wrap="square">
            <a:spAutoFit/>
          </a:bodyPr>
          <a:lstStyle/>
          <a:p>
            <a:pPr marL="514350" indent="-514350">
              <a:buFont typeface="Wingdings" pitchFamily="2" charset="2"/>
              <a:buChar char="ü"/>
            </a:pPr>
            <a:r>
              <a:rPr lang="fr-FR" b="1" dirty="0" smtClean="0"/>
              <a:t>Délai d’auto inflammation  </a:t>
            </a:r>
            <a:r>
              <a:rPr lang="fr-FR" b="1" dirty="0" err="1" smtClean="0">
                <a:solidFill>
                  <a:srgbClr val="FF0000"/>
                </a:solidFill>
              </a:rPr>
              <a:t>dai</a:t>
            </a:r>
            <a:r>
              <a:rPr lang="fr-FR" b="1" dirty="0" smtClean="0"/>
              <a:t> ;</a:t>
            </a:r>
          </a:p>
        </p:txBody>
      </p:sp>
      <p:sp>
        <p:nvSpPr>
          <p:cNvPr id="17" name="Rectangle 16"/>
          <p:cNvSpPr/>
          <p:nvPr/>
        </p:nvSpPr>
        <p:spPr>
          <a:xfrm>
            <a:off x="2000231" y="4934562"/>
            <a:ext cx="5643602" cy="369332"/>
          </a:xfrm>
          <a:prstGeom prst="rect">
            <a:avLst/>
          </a:prstGeom>
          <a:ln>
            <a:noFill/>
          </a:ln>
          <a:effectLst/>
          <a:scene3d>
            <a:camera prst="orthographicFront">
              <a:rot lat="0" lon="0" rev="0"/>
            </a:camera>
            <a:lightRig rig="chilly" dir="t">
              <a:rot lat="0" lon="0" rev="18480000"/>
            </a:lightRig>
          </a:scene3d>
          <a:sp3d prstMaterial="clear">
            <a:bevelT h="63500"/>
          </a:sp3d>
        </p:spPr>
        <p:style>
          <a:lnRef idx="1">
            <a:schemeClr val="accent1"/>
          </a:lnRef>
          <a:fillRef idx="2">
            <a:schemeClr val="accent1"/>
          </a:fillRef>
          <a:effectRef idx="1">
            <a:schemeClr val="accent1"/>
          </a:effectRef>
          <a:fontRef idx="minor">
            <a:schemeClr val="dk1"/>
          </a:fontRef>
        </p:style>
        <p:txBody>
          <a:bodyPr wrap="square">
            <a:spAutoFit/>
          </a:bodyPr>
          <a:lstStyle/>
          <a:p>
            <a:pPr marL="514350" indent="-514350">
              <a:buFont typeface="Wingdings" pitchFamily="2" charset="2"/>
              <a:buChar char="ü"/>
            </a:pPr>
            <a:r>
              <a:rPr lang="fr-FR" b="1" dirty="0" smtClean="0"/>
              <a:t>Pouvoir calorifique inférieure (</a:t>
            </a:r>
            <a:r>
              <a:rPr lang="fr-FR" b="1" dirty="0" smtClean="0">
                <a:solidFill>
                  <a:srgbClr val="FF0000"/>
                </a:solidFill>
              </a:rPr>
              <a:t>PCI</a:t>
            </a:r>
            <a:r>
              <a:rPr lang="fr-FR" b="1" dirty="0" smtClean="0"/>
              <a:t>) ;</a:t>
            </a:r>
          </a:p>
        </p:txBody>
      </p:sp>
      <p:sp>
        <p:nvSpPr>
          <p:cNvPr id="18" name="Rectangle 17"/>
          <p:cNvSpPr/>
          <p:nvPr/>
        </p:nvSpPr>
        <p:spPr>
          <a:xfrm>
            <a:off x="2000231" y="5434628"/>
            <a:ext cx="5643602" cy="923330"/>
          </a:xfrm>
          <a:prstGeom prst="rect">
            <a:avLst/>
          </a:prstGeom>
          <a:ln>
            <a:noFill/>
          </a:ln>
          <a:effectLst/>
          <a:scene3d>
            <a:camera prst="orthographicFront">
              <a:rot lat="0" lon="0" rev="0"/>
            </a:camera>
            <a:lightRig rig="chilly" dir="t">
              <a:rot lat="0" lon="0" rev="18480000"/>
            </a:lightRig>
          </a:scene3d>
          <a:sp3d prstMaterial="clear">
            <a:bevelT h="63500"/>
          </a:sp3d>
        </p:spPr>
        <p:style>
          <a:lnRef idx="1">
            <a:schemeClr val="accent1"/>
          </a:lnRef>
          <a:fillRef idx="2">
            <a:schemeClr val="accent1"/>
          </a:fillRef>
          <a:effectRef idx="1">
            <a:schemeClr val="accent1"/>
          </a:effectRef>
          <a:fontRef idx="minor">
            <a:schemeClr val="dk1"/>
          </a:fontRef>
        </p:style>
        <p:txBody>
          <a:bodyPr wrap="square">
            <a:spAutoFit/>
          </a:bodyPr>
          <a:lstStyle/>
          <a:p>
            <a:pPr marL="514350" indent="-514350">
              <a:buFont typeface="Wingdings" pitchFamily="2" charset="2"/>
              <a:buChar char="ü"/>
            </a:pPr>
            <a:r>
              <a:rPr lang="fr-FR" b="1" dirty="0" smtClean="0"/>
              <a:t>Indice d’octane (</a:t>
            </a:r>
            <a:r>
              <a:rPr lang="fr-FR" b="1" dirty="0" smtClean="0">
                <a:solidFill>
                  <a:srgbClr val="FF0000"/>
                </a:solidFill>
              </a:rPr>
              <a:t>MON et RON</a:t>
            </a:r>
            <a:r>
              <a:rPr lang="fr-FR" b="1" dirty="0" smtClean="0"/>
              <a:t>) et indice </a:t>
            </a:r>
          </a:p>
          <a:p>
            <a:pPr marL="514350" indent="-514350" algn="ctr"/>
            <a:r>
              <a:rPr lang="fr-FR" b="1" dirty="0" smtClean="0"/>
              <a:t>de cétane et citer leur influence sur le comportement moteur.</a:t>
            </a:r>
          </a:p>
        </p:txBody>
      </p:sp>
    </p:spTree>
  </p:cSld>
  <p:clrMapOvr>
    <a:masterClrMapping/>
  </p:clrMapOvr>
  <p:transition spd="slow">
    <p:wheel/>
    <p:sndAc>
      <p:stSnd>
        <p:snd r:embed="rId3"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1"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ppt_x"/>
                                          </p:val>
                                        </p:tav>
                                        <p:tav tm="100000">
                                          <p:val>
                                            <p:strVal val="#ppt_x"/>
                                          </p:val>
                                        </p:tav>
                                      </p:tavLst>
                                    </p:anim>
                                    <p:anim calcmode="lin" valueType="num">
                                      <p:cBhvr additive="base">
                                        <p:cTn id="31"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5" presetClass="entr" presetSubtype="0"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37"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38"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39" dur="1000" fill="hold"/>
                                        <p:tgtEl>
                                          <p:spTgt spid="15"/>
                                        </p:tgtEl>
                                        <p:attrNameLst>
                                          <p:attrName>ppt_h</p:attrName>
                                        </p:attrNameLst>
                                      </p:cBhvr>
                                      <p:tavLst>
                                        <p:tav tm="0">
                                          <p:val>
                                            <p:strVal val="#ppt_h"/>
                                          </p:val>
                                        </p:tav>
                                        <p:tav tm="100000">
                                          <p:val>
                                            <p:strVal val="#ppt_h"/>
                                          </p:val>
                                        </p:tav>
                                      </p:tavLst>
                                    </p:anim>
                                    <p:anim calcmode="lin" valueType="num">
                                      <p:cBhvr>
                                        <p:cTn id="40"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41"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42"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43" dur="1000" decel="50000">
                                          <p:stCondLst>
                                            <p:cond delay="0"/>
                                          </p:stCondLst>
                                        </p:cTn>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25" presetClass="entr" presetSubtype="0"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49" dur="500"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50" dur="500" accel="50000" fill="hold">
                                          <p:stCondLst>
                                            <p:cond delay="500"/>
                                          </p:stCondLst>
                                        </p:cTn>
                                        <p:tgtEl>
                                          <p:spTgt spid="16"/>
                                        </p:tgtEl>
                                        <p:attrNameLst>
                                          <p:attrName>ppt_w</p:attrName>
                                        </p:attrNameLst>
                                      </p:cBhvr>
                                      <p:tavLst>
                                        <p:tav tm="0">
                                          <p:val>
                                            <p:strVal val="#ppt_w*.05"/>
                                          </p:val>
                                        </p:tav>
                                        <p:tav tm="100000">
                                          <p:val>
                                            <p:strVal val="#ppt_w"/>
                                          </p:val>
                                        </p:tav>
                                      </p:tavLst>
                                    </p:anim>
                                    <p:anim calcmode="lin" valueType="num">
                                      <p:cBhvr>
                                        <p:cTn id="51" dur="1000" fill="hold"/>
                                        <p:tgtEl>
                                          <p:spTgt spid="16"/>
                                        </p:tgtEl>
                                        <p:attrNameLst>
                                          <p:attrName>ppt_h</p:attrName>
                                        </p:attrNameLst>
                                      </p:cBhvr>
                                      <p:tavLst>
                                        <p:tav tm="0">
                                          <p:val>
                                            <p:strVal val="#ppt_h"/>
                                          </p:val>
                                        </p:tav>
                                        <p:tav tm="100000">
                                          <p:val>
                                            <p:strVal val="#ppt_h"/>
                                          </p:val>
                                        </p:tav>
                                      </p:tavLst>
                                    </p:anim>
                                    <p:anim calcmode="lin" valueType="num">
                                      <p:cBhvr>
                                        <p:cTn id="52" dur="500"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53" dur="500"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54" dur="500" accel="50000" fill="hold">
                                          <p:stCondLst>
                                            <p:cond delay="500"/>
                                          </p:stCondLst>
                                        </p:cTn>
                                        <p:tgtEl>
                                          <p:spTgt spid="16"/>
                                        </p:tgtEl>
                                        <p:attrNameLst>
                                          <p:attrName>ppt_y</p:attrName>
                                        </p:attrNameLst>
                                      </p:cBhvr>
                                      <p:tavLst>
                                        <p:tav tm="0">
                                          <p:val>
                                            <p:strVal val="#ppt_y+.1"/>
                                          </p:val>
                                        </p:tav>
                                        <p:tav tm="100000">
                                          <p:val>
                                            <p:strVal val="#ppt_y"/>
                                          </p:val>
                                        </p:tav>
                                      </p:tavLst>
                                    </p:anim>
                                    <p:animEffect transition="in" filter="fade">
                                      <p:cBhvr>
                                        <p:cTn id="55" dur="1000" decel="50000">
                                          <p:stCondLst>
                                            <p:cond delay="0"/>
                                          </p:stCondLst>
                                        </p:cTn>
                                        <p:tgtEl>
                                          <p:spTgt spid="16"/>
                                        </p:tgtEl>
                                      </p:cBhvr>
                                    </p:animEffect>
                                  </p:childTnLst>
                                </p:cTn>
                              </p:par>
                            </p:childTnLst>
                          </p:cTn>
                        </p:par>
                      </p:childTnLst>
                    </p:cTn>
                  </p:par>
                  <p:par>
                    <p:cTn id="56" fill="hold">
                      <p:stCondLst>
                        <p:cond delay="indefinite"/>
                      </p:stCondLst>
                      <p:childTnLst>
                        <p:par>
                          <p:cTn id="57" fill="hold">
                            <p:stCondLst>
                              <p:cond delay="0"/>
                            </p:stCondLst>
                            <p:childTnLst>
                              <p:par>
                                <p:cTn id="58" presetID="25" presetClass="entr" presetSubtype="0" fill="hold" grpId="0" nodeType="click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p:cTn id="60"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61"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62"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63" dur="1000" fill="hold"/>
                                        <p:tgtEl>
                                          <p:spTgt spid="17"/>
                                        </p:tgtEl>
                                        <p:attrNameLst>
                                          <p:attrName>ppt_h</p:attrName>
                                        </p:attrNameLst>
                                      </p:cBhvr>
                                      <p:tavLst>
                                        <p:tav tm="0">
                                          <p:val>
                                            <p:strVal val="#ppt_h"/>
                                          </p:val>
                                        </p:tav>
                                        <p:tav tm="100000">
                                          <p:val>
                                            <p:strVal val="#ppt_h"/>
                                          </p:val>
                                        </p:tav>
                                      </p:tavLst>
                                    </p:anim>
                                    <p:anim calcmode="lin" valueType="num">
                                      <p:cBhvr>
                                        <p:cTn id="64"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65"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66"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67" dur="1000" decel="50000">
                                          <p:stCondLst>
                                            <p:cond delay="0"/>
                                          </p:stCondLst>
                                        </p:cTn>
                                        <p:tgtEl>
                                          <p:spTgt spid="17"/>
                                        </p:tgtEl>
                                      </p:cBhvr>
                                    </p:animEffect>
                                  </p:childTnLst>
                                </p:cTn>
                              </p:par>
                            </p:childTnLst>
                          </p:cTn>
                        </p:par>
                      </p:childTnLst>
                    </p:cTn>
                  </p:par>
                  <p:par>
                    <p:cTn id="68" fill="hold">
                      <p:stCondLst>
                        <p:cond delay="indefinite"/>
                      </p:stCondLst>
                      <p:childTnLst>
                        <p:par>
                          <p:cTn id="69" fill="hold">
                            <p:stCondLst>
                              <p:cond delay="0"/>
                            </p:stCondLst>
                            <p:childTnLst>
                              <p:par>
                                <p:cTn id="70" presetID="25" presetClass="entr" presetSubtype="0" fill="hold" grpId="0" nodeType="click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73"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74"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75" dur="1000" fill="hold"/>
                                        <p:tgtEl>
                                          <p:spTgt spid="18"/>
                                        </p:tgtEl>
                                        <p:attrNameLst>
                                          <p:attrName>ppt_h</p:attrName>
                                        </p:attrNameLst>
                                      </p:cBhvr>
                                      <p:tavLst>
                                        <p:tav tm="0">
                                          <p:val>
                                            <p:strVal val="#ppt_h"/>
                                          </p:val>
                                        </p:tav>
                                        <p:tav tm="100000">
                                          <p:val>
                                            <p:strVal val="#ppt_h"/>
                                          </p:val>
                                        </p:tav>
                                      </p:tavLst>
                                    </p:anim>
                                    <p:anim calcmode="lin" valueType="num">
                                      <p:cBhvr>
                                        <p:cTn id="76"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77"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78"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79" dur="1000" decel="50000">
                                          <p:stCondLst>
                                            <p:cond delay="0"/>
                                          </p:stCondLst>
                                        </p:cTn>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1" animBg="1"/>
      <p:bldP spid="12" grpId="0" animBg="1"/>
      <p:bldP spid="13" grpId="0" animBg="1"/>
      <p:bldP spid="14" grpId="0" animBg="1"/>
      <p:bldP spid="15" grpId="0" animBg="1"/>
      <p:bldP spid="16" grpId="0" animBg="1"/>
      <p:bldP spid="17" grpId="0" animBg="1"/>
      <p:bldP spid="1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14282" y="1500174"/>
            <a:ext cx="8929718" cy="5357826"/>
          </a:xfrm>
        </p:spPr>
        <p:txBody>
          <a:bodyPr>
            <a:normAutofit fontScale="70000" lnSpcReduction="20000"/>
          </a:bodyPr>
          <a:lstStyle/>
          <a:p>
            <a:pPr>
              <a:buNone/>
            </a:pPr>
            <a:r>
              <a:rPr lang="fr-FR" b="1" i="1" u="sng" dirty="0" smtClean="0">
                <a:solidFill>
                  <a:srgbClr val="FF0000"/>
                </a:solidFill>
              </a:rPr>
              <a:t>Définition</a:t>
            </a:r>
          </a:p>
          <a:p>
            <a:pPr>
              <a:buNone/>
            </a:pPr>
            <a:r>
              <a:rPr lang="fr-FR" b="1" dirty="0" smtClean="0">
                <a:solidFill>
                  <a:srgbClr val="CC0066"/>
                </a:solidFill>
              </a:rPr>
              <a:t>L'indice de cétane (</a:t>
            </a:r>
            <a:r>
              <a:rPr lang="fr-FR" b="1" dirty="0" err="1" smtClean="0">
                <a:solidFill>
                  <a:srgbClr val="CC0066"/>
                </a:solidFill>
              </a:rPr>
              <a:t>Ic</a:t>
            </a:r>
            <a:r>
              <a:rPr lang="fr-FR" b="1" dirty="0" smtClean="0">
                <a:solidFill>
                  <a:srgbClr val="CC0066"/>
                </a:solidFill>
              </a:rPr>
              <a:t>) est un nombre qui caractérise la capacité du</a:t>
            </a:r>
          </a:p>
          <a:p>
            <a:pPr>
              <a:buNone/>
            </a:pPr>
            <a:r>
              <a:rPr lang="fr-FR" b="1" dirty="0" smtClean="0">
                <a:solidFill>
                  <a:srgbClr val="CC0066"/>
                </a:solidFill>
              </a:rPr>
              <a:t>gazole à s'enflammer rapidement après avoir atteint la température</a:t>
            </a:r>
          </a:p>
          <a:p>
            <a:pPr>
              <a:buNone/>
            </a:pPr>
            <a:r>
              <a:rPr lang="fr-FR" b="1" dirty="0" smtClean="0">
                <a:solidFill>
                  <a:srgbClr val="CC0066"/>
                </a:solidFill>
              </a:rPr>
              <a:t>d'auto inflammation. </a:t>
            </a:r>
          </a:p>
          <a:p>
            <a:pPr>
              <a:buNone/>
            </a:pPr>
            <a:endParaRPr lang="fr-FR" b="1" dirty="0" smtClean="0">
              <a:solidFill>
                <a:srgbClr val="CC0066"/>
              </a:solidFill>
            </a:endParaRPr>
          </a:p>
          <a:p>
            <a:pPr>
              <a:buNone/>
            </a:pPr>
            <a:r>
              <a:rPr lang="fr-FR" b="1" dirty="0" smtClean="0">
                <a:solidFill>
                  <a:srgbClr val="CC0066"/>
                </a:solidFill>
              </a:rPr>
              <a:t>Pour assurer un bon déroulement de la combustion dans le moteur</a:t>
            </a:r>
          </a:p>
          <a:p>
            <a:pPr>
              <a:buNone/>
            </a:pPr>
            <a:r>
              <a:rPr lang="fr-FR" b="1" dirty="0" smtClean="0">
                <a:solidFill>
                  <a:srgbClr val="CC0066"/>
                </a:solidFill>
              </a:rPr>
              <a:t>Diesel (contraintes mécaniques et thermiques modérées, bruit modéré),</a:t>
            </a:r>
          </a:p>
          <a:p>
            <a:pPr>
              <a:buNone/>
            </a:pPr>
            <a:r>
              <a:rPr lang="fr-FR" b="1" dirty="0" smtClean="0">
                <a:solidFill>
                  <a:srgbClr val="CC0066"/>
                </a:solidFill>
              </a:rPr>
              <a:t>il faut un indice de Cétane élevé.</a:t>
            </a:r>
          </a:p>
          <a:p>
            <a:pPr>
              <a:buNone/>
            </a:pPr>
            <a:endParaRPr lang="fr-FR" b="1" dirty="0" smtClean="0">
              <a:solidFill>
                <a:srgbClr val="CC0066"/>
              </a:solidFill>
            </a:endParaRPr>
          </a:p>
          <a:p>
            <a:r>
              <a:rPr lang="fr-FR" b="1" dirty="0" smtClean="0">
                <a:solidFill>
                  <a:srgbClr val="CC0066"/>
                </a:solidFill>
              </a:rPr>
              <a:t> </a:t>
            </a:r>
            <a:r>
              <a:rPr lang="fr-FR" b="1" dirty="0" err="1" smtClean="0">
                <a:solidFill>
                  <a:srgbClr val="CC0066"/>
                </a:solidFill>
              </a:rPr>
              <a:t>Ic</a:t>
            </a:r>
            <a:r>
              <a:rPr lang="fr-FR" b="1" dirty="0" smtClean="0">
                <a:solidFill>
                  <a:srgbClr val="CC0066"/>
                </a:solidFill>
              </a:rPr>
              <a:t> élevé =&gt; </a:t>
            </a:r>
            <a:r>
              <a:rPr lang="fr-FR" b="1" dirty="0" err="1" smtClean="0">
                <a:solidFill>
                  <a:srgbClr val="CC0066"/>
                </a:solidFill>
              </a:rPr>
              <a:t>dai</a:t>
            </a:r>
            <a:r>
              <a:rPr lang="fr-FR" b="1" dirty="0" smtClean="0">
                <a:solidFill>
                  <a:srgbClr val="CC0066"/>
                </a:solidFill>
              </a:rPr>
              <a:t> faible =&gt; Moteur peu bruyant, contraintes  modérées ;</a:t>
            </a:r>
          </a:p>
          <a:p>
            <a:r>
              <a:rPr lang="fr-FR" b="1" dirty="0" smtClean="0">
                <a:solidFill>
                  <a:srgbClr val="CC0066"/>
                </a:solidFill>
              </a:rPr>
              <a:t> </a:t>
            </a:r>
            <a:r>
              <a:rPr lang="fr-FR" b="1" dirty="0" err="1" smtClean="0">
                <a:solidFill>
                  <a:srgbClr val="CC0066"/>
                </a:solidFill>
              </a:rPr>
              <a:t>Ic</a:t>
            </a:r>
            <a:r>
              <a:rPr lang="fr-FR" b="1" dirty="0" smtClean="0">
                <a:solidFill>
                  <a:srgbClr val="CC0066"/>
                </a:solidFill>
              </a:rPr>
              <a:t> faible =&gt; </a:t>
            </a:r>
            <a:r>
              <a:rPr lang="fr-FR" b="1" dirty="0" err="1" smtClean="0">
                <a:solidFill>
                  <a:srgbClr val="CC0066"/>
                </a:solidFill>
              </a:rPr>
              <a:t>dai</a:t>
            </a:r>
            <a:r>
              <a:rPr lang="fr-FR" b="1" dirty="0" smtClean="0">
                <a:solidFill>
                  <a:srgbClr val="CC0066"/>
                </a:solidFill>
              </a:rPr>
              <a:t> élevé =&gt; Moteur bruyant, contraintes élevées            (longévité moteur réduite).</a:t>
            </a:r>
          </a:p>
          <a:p>
            <a:pPr>
              <a:buNone/>
            </a:pPr>
            <a:r>
              <a:rPr lang="fr-FR" b="1" u="sng" dirty="0" smtClean="0">
                <a:solidFill>
                  <a:srgbClr val="FF0000"/>
                </a:solidFill>
              </a:rPr>
              <a:t>Soient :</a:t>
            </a:r>
          </a:p>
          <a:p>
            <a:pPr algn="ctr">
              <a:buNone/>
            </a:pPr>
            <a:r>
              <a:rPr lang="fr-FR" b="1" dirty="0" smtClean="0"/>
              <a:t>T0 : le début injection constant ;        </a:t>
            </a:r>
            <a:r>
              <a:rPr lang="fr-FR" b="1" dirty="0" smtClean="0">
                <a:solidFill>
                  <a:srgbClr val="686868"/>
                </a:solidFill>
              </a:rPr>
              <a:t> </a:t>
            </a:r>
            <a:r>
              <a:rPr lang="fr-FR" b="1" dirty="0" smtClean="0">
                <a:solidFill>
                  <a:schemeClr val="bg1"/>
                </a:solidFill>
              </a:rPr>
              <a:t>; </a:t>
            </a:r>
          </a:p>
          <a:p>
            <a:pPr algn="ctr">
              <a:buNone/>
            </a:pPr>
            <a:r>
              <a:rPr lang="fr-FR" b="1" dirty="0" smtClean="0"/>
              <a:t>T1 : le début combustion ;                  </a:t>
            </a:r>
            <a:r>
              <a:rPr lang="fr-FR" b="1" dirty="0" smtClean="0">
                <a:solidFill>
                  <a:schemeClr val="bg1"/>
                </a:solidFill>
              </a:rPr>
              <a:t>;</a:t>
            </a:r>
          </a:p>
          <a:p>
            <a:pPr algn="ctr">
              <a:buNone/>
            </a:pPr>
            <a:r>
              <a:rPr lang="fr-FR" b="1" dirty="0" smtClean="0"/>
              <a:t>  T  : le temps total d'injection constant ;</a:t>
            </a:r>
          </a:p>
          <a:p>
            <a:pPr algn="ctr">
              <a:buNone/>
            </a:pPr>
            <a:r>
              <a:rPr lang="fr-FR" b="1" dirty="0" smtClean="0"/>
              <a:t>T2 : l'instant de fin injection constant.</a:t>
            </a:r>
          </a:p>
        </p:txBody>
      </p:sp>
      <p:sp>
        <p:nvSpPr>
          <p:cNvPr id="2" name="Titre 1"/>
          <p:cNvSpPr>
            <a:spLocks noGrp="1"/>
          </p:cNvSpPr>
          <p:nvPr>
            <p:ph type="title"/>
          </p:nvPr>
        </p:nvSpPr>
        <p:spPr>
          <a:xfrm>
            <a:off x="428596" y="357166"/>
            <a:ext cx="8229600" cy="769441"/>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4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L'indice de Cétane</a:t>
            </a:r>
          </a:p>
        </p:txBody>
      </p:sp>
      <p:sp>
        <p:nvSpPr>
          <p:cNvPr id="7" name="Espace réservé de la date 6"/>
          <p:cNvSpPr>
            <a:spLocks noGrp="1"/>
          </p:cNvSpPr>
          <p:nvPr>
            <p:ph type="dt" sz="half" idx="10"/>
          </p:nvPr>
        </p:nvSpPr>
        <p:spPr/>
        <p:txBody>
          <a:bodyPr/>
          <a:lstStyle/>
          <a:p>
            <a:fld id="{669D089D-9ACB-4541-AD2B-157F3DBE94F9}" type="datetime1">
              <a:rPr lang="fr-FR" smtClean="0"/>
              <a:pPr/>
              <a:t>04/04/2010</a:t>
            </a:fld>
            <a:endParaRPr lang="fr-BE"/>
          </a:p>
        </p:txBody>
      </p:sp>
      <p:sp>
        <p:nvSpPr>
          <p:cNvPr id="8" name="Espace réservé du numéro de diapositive 7"/>
          <p:cNvSpPr>
            <a:spLocks noGrp="1"/>
          </p:cNvSpPr>
          <p:nvPr>
            <p:ph type="sldNum" sz="quarter" idx="12"/>
          </p:nvPr>
        </p:nvSpPr>
        <p:spPr/>
        <p:txBody>
          <a:bodyPr/>
          <a:lstStyle/>
          <a:p>
            <a:fld id="{CF4668DC-857F-487D-BFFA-8C0CA5037977}" type="slidenum">
              <a:rPr lang="fr-BE" smtClean="0"/>
              <a:pPr/>
              <a:t>20</a:t>
            </a:fld>
            <a:endParaRPr lang="fr-BE"/>
          </a:p>
        </p:txBody>
      </p:sp>
      <p:sp>
        <p:nvSpPr>
          <p:cNvPr id="9" name="Espace réservé du pied de page 8"/>
          <p:cNvSpPr>
            <a:spLocks noGrp="1"/>
          </p:cNvSpPr>
          <p:nvPr>
            <p:ph type="ftr" sz="quarter" idx="11"/>
          </p:nvPr>
        </p:nvSpPr>
        <p:spPr/>
        <p:txBody>
          <a:bodyPr/>
          <a:lstStyle/>
          <a:p>
            <a:r>
              <a:rPr lang="fr-FR" smtClean="0"/>
              <a:t>Combustibles et lubrifiants                              FORMATEUR: BELLOUMI AHMED</a:t>
            </a:r>
            <a:endParaRPr lang="fr-BE"/>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par>
                                <p:cTn id="15" presetID="25"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p:cTn id="17"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0"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3">
                                            <p:txEl>
                                              <p:pRg st="1" end="1"/>
                                            </p:txEl>
                                          </p:spTgt>
                                        </p:tgtEl>
                                      </p:cBhvr>
                                    </p:animEffect>
                                  </p:childTnLst>
                                </p:cTn>
                              </p:par>
                              <p:par>
                                <p:cTn id="25" presetID="25" presetClass="entr" presetSubtype="0" fill="hold"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p:cTn id="27"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30"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3">
                                            <p:txEl>
                                              <p:pRg st="2" end="2"/>
                                            </p:txEl>
                                          </p:spTgt>
                                        </p:tgtEl>
                                      </p:cBhvr>
                                    </p:animEffect>
                                  </p:childTnLst>
                                </p:cTn>
                              </p:par>
                              <p:par>
                                <p:cTn id="35" presetID="25" presetClass="entr" presetSubtype="0" fill="hold" nodeType="with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p:cTn id="37"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40"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3">
                                            <p:txEl>
                                              <p:pRg st="3" end="3"/>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5" presetClass="entr" presetSubtype="0" fill="hold"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 calcmode="lin" valueType="num">
                                      <p:cBhvr>
                                        <p:cTn id="49" dur="500" decel="50000" fill="hold">
                                          <p:stCondLst>
                                            <p:cond delay="0"/>
                                          </p:stCondLst>
                                        </p:cTn>
                                        <p:tgtEl>
                                          <p:spTgt spid="3">
                                            <p:txEl>
                                              <p:pRg st="5" end="5"/>
                                            </p:txEl>
                                          </p:spTgt>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3">
                                            <p:txEl>
                                              <p:pRg st="5" end="5"/>
                                            </p:txEl>
                                          </p:spTgt>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3">
                                            <p:txEl>
                                              <p:pRg st="5" end="5"/>
                                            </p:txEl>
                                          </p:spTgt>
                                        </p:tgtEl>
                                        <p:attrNameLst>
                                          <p:attrName>ppt_w</p:attrName>
                                        </p:attrNameLst>
                                      </p:cBhvr>
                                      <p:tavLst>
                                        <p:tav tm="0">
                                          <p:val>
                                            <p:strVal val="#ppt_w*.05"/>
                                          </p:val>
                                        </p:tav>
                                        <p:tav tm="100000">
                                          <p:val>
                                            <p:strVal val="#ppt_w"/>
                                          </p:val>
                                        </p:tav>
                                      </p:tavLst>
                                    </p:anim>
                                    <p:anim calcmode="lin" valueType="num">
                                      <p:cBhvr>
                                        <p:cTn id="52" dur="10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3">
                                            <p:txEl>
                                              <p:pRg st="5" end="5"/>
                                            </p:txEl>
                                          </p:spTgt>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3">
                                            <p:txEl>
                                              <p:pRg st="5" end="5"/>
                                            </p:txEl>
                                          </p:spTgt>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3">
                                            <p:txEl>
                                              <p:pRg st="5" end="5"/>
                                            </p:txEl>
                                          </p:spTgt>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3">
                                            <p:txEl>
                                              <p:pRg st="5" end="5"/>
                                            </p:txEl>
                                          </p:spTgt>
                                        </p:tgtEl>
                                      </p:cBhvr>
                                    </p:animEffect>
                                  </p:childTnLst>
                                </p:cTn>
                              </p:par>
                              <p:par>
                                <p:cTn id="57" presetID="25" presetClass="entr" presetSubtype="0" fill="hold" nodeType="withEffect">
                                  <p:stCondLst>
                                    <p:cond delay="0"/>
                                  </p:stCondLst>
                                  <p:childTnLst>
                                    <p:set>
                                      <p:cBhvr>
                                        <p:cTn id="58" dur="1" fill="hold">
                                          <p:stCondLst>
                                            <p:cond delay="0"/>
                                          </p:stCondLst>
                                        </p:cTn>
                                        <p:tgtEl>
                                          <p:spTgt spid="3">
                                            <p:txEl>
                                              <p:pRg st="6" end="6"/>
                                            </p:txEl>
                                          </p:spTgt>
                                        </p:tgtEl>
                                        <p:attrNameLst>
                                          <p:attrName>style.visibility</p:attrName>
                                        </p:attrNameLst>
                                      </p:cBhvr>
                                      <p:to>
                                        <p:strVal val="visible"/>
                                      </p:to>
                                    </p:set>
                                    <p:anim calcmode="lin" valueType="num">
                                      <p:cBhvr>
                                        <p:cTn id="59" dur="500" decel="50000" fill="hold">
                                          <p:stCondLst>
                                            <p:cond delay="0"/>
                                          </p:stCondLst>
                                        </p:cTn>
                                        <p:tgtEl>
                                          <p:spTgt spid="3">
                                            <p:txEl>
                                              <p:pRg st="6" end="6"/>
                                            </p:txEl>
                                          </p:spTgt>
                                        </p:tgtEl>
                                        <p:attrNameLst>
                                          <p:attrName>style.rotation</p:attrName>
                                        </p:attrNameLst>
                                      </p:cBhvr>
                                      <p:tavLst>
                                        <p:tav tm="0">
                                          <p:val>
                                            <p:fltVal val="-90"/>
                                          </p:val>
                                        </p:tav>
                                        <p:tav tm="100000">
                                          <p:val>
                                            <p:fltVal val="0"/>
                                          </p:val>
                                        </p:tav>
                                      </p:tavLst>
                                    </p:anim>
                                    <p:anim calcmode="lin" valueType="num">
                                      <p:cBhvr>
                                        <p:cTn id="60" dur="500" decel="50000" fill="hold">
                                          <p:stCondLst>
                                            <p:cond delay="0"/>
                                          </p:stCondLst>
                                        </p:cTn>
                                        <p:tgtEl>
                                          <p:spTgt spid="3">
                                            <p:txEl>
                                              <p:pRg st="6" end="6"/>
                                            </p:txEl>
                                          </p:spTgt>
                                        </p:tgtEl>
                                        <p:attrNameLst>
                                          <p:attrName>ppt_w</p:attrName>
                                        </p:attrNameLst>
                                      </p:cBhvr>
                                      <p:tavLst>
                                        <p:tav tm="0">
                                          <p:val>
                                            <p:strVal val="#ppt_w"/>
                                          </p:val>
                                        </p:tav>
                                        <p:tav tm="100000">
                                          <p:val>
                                            <p:strVal val="#ppt_w*.05"/>
                                          </p:val>
                                        </p:tav>
                                      </p:tavLst>
                                    </p:anim>
                                    <p:anim calcmode="lin" valueType="num">
                                      <p:cBhvr>
                                        <p:cTn id="61" dur="500" accel="50000" fill="hold">
                                          <p:stCondLst>
                                            <p:cond delay="500"/>
                                          </p:stCondLst>
                                        </p:cTn>
                                        <p:tgtEl>
                                          <p:spTgt spid="3">
                                            <p:txEl>
                                              <p:pRg st="6" end="6"/>
                                            </p:txEl>
                                          </p:spTgt>
                                        </p:tgtEl>
                                        <p:attrNameLst>
                                          <p:attrName>ppt_w</p:attrName>
                                        </p:attrNameLst>
                                      </p:cBhvr>
                                      <p:tavLst>
                                        <p:tav tm="0">
                                          <p:val>
                                            <p:strVal val="#ppt_w*.05"/>
                                          </p:val>
                                        </p:tav>
                                        <p:tav tm="100000">
                                          <p:val>
                                            <p:strVal val="#ppt_w"/>
                                          </p:val>
                                        </p:tav>
                                      </p:tavLst>
                                    </p:anim>
                                    <p:anim calcmode="lin" valueType="num">
                                      <p:cBhvr>
                                        <p:cTn id="62" dur="10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63" dur="500" decel="50000" fill="hold">
                                          <p:stCondLst>
                                            <p:cond delay="0"/>
                                          </p:stCondLst>
                                        </p:cTn>
                                        <p:tgtEl>
                                          <p:spTgt spid="3">
                                            <p:txEl>
                                              <p:pRg st="6" end="6"/>
                                            </p:txEl>
                                          </p:spTgt>
                                        </p:tgtEl>
                                        <p:attrNameLst>
                                          <p:attrName>ppt_x</p:attrName>
                                        </p:attrNameLst>
                                      </p:cBhvr>
                                      <p:tavLst>
                                        <p:tav tm="0">
                                          <p:val>
                                            <p:strVal val="#ppt_x+.4"/>
                                          </p:val>
                                        </p:tav>
                                        <p:tav tm="100000">
                                          <p:val>
                                            <p:strVal val="#ppt_x"/>
                                          </p:val>
                                        </p:tav>
                                      </p:tavLst>
                                    </p:anim>
                                    <p:anim calcmode="lin" valueType="num">
                                      <p:cBhvr>
                                        <p:cTn id="64" dur="500" decel="50000" fill="hold">
                                          <p:stCondLst>
                                            <p:cond delay="0"/>
                                          </p:stCondLst>
                                        </p:cTn>
                                        <p:tgtEl>
                                          <p:spTgt spid="3">
                                            <p:txEl>
                                              <p:pRg st="6" end="6"/>
                                            </p:txEl>
                                          </p:spTgt>
                                        </p:tgtEl>
                                        <p:attrNameLst>
                                          <p:attrName>ppt_y</p:attrName>
                                        </p:attrNameLst>
                                      </p:cBhvr>
                                      <p:tavLst>
                                        <p:tav tm="0">
                                          <p:val>
                                            <p:strVal val="#ppt_y-.2"/>
                                          </p:val>
                                        </p:tav>
                                        <p:tav tm="100000">
                                          <p:val>
                                            <p:strVal val="#ppt_y+.1"/>
                                          </p:val>
                                        </p:tav>
                                      </p:tavLst>
                                    </p:anim>
                                    <p:anim calcmode="lin" valueType="num">
                                      <p:cBhvr>
                                        <p:cTn id="65" dur="500" accel="50000" fill="hold">
                                          <p:stCondLst>
                                            <p:cond delay="500"/>
                                          </p:stCondLst>
                                        </p:cTn>
                                        <p:tgtEl>
                                          <p:spTgt spid="3">
                                            <p:txEl>
                                              <p:pRg st="6" end="6"/>
                                            </p:txEl>
                                          </p:spTgt>
                                        </p:tgtEl>
                                        <p:attrNameLst>
                                          <p:attrName>ppt_y</p:attrName>
                                        </p:attrNameLst>
                                      </p:cBhvr>
                                      <p:tavLst>
                                        <p:tav tm="0">
                                          <p:val>
                                            <p:strVal val="#ppt_y+.1"/>
                                          </p:val>
                                        </p:tav>
                                        <p:tav tm="100000">
                                          <p:val>
                                            <p:strVal val="#ppt_y"/>
                                          </p:val>
                                        </p:tav>
                                      </p:tavLst>
                                    </p:anim>
                                    <p:animEffect transition="in" filter="fade">
                                      <p:cBhvr>
                                        <p:cTn id="66" dur="1000" decel="50000">
                                          <p:stCondLst>
                                            <p:cond delay="0"/>
                                          </p:stCondLst>
                                        </p:cTn>
                                        <p:tgtEl>
                                          <p:spTgt spid="3">
                                            <p:txEl>
                                              <p:pRg st="6" end="6"/>
                                            </p:txEl>
                                          </p:spTgt>
                                        </p:tgtEl>
                                      </p:cBhvr>
                                    </p:animEffect>
                                  </p:childTnLst>
                                </p:cTn>
                              </p:par>
                              <p:par>
                                <p:cTn id="67" presetID="25" presetClass="entr" presetSubtype="0" fill="hold" nodeType="withEffect">
                                  <p:stCondLst>
                                    <p:cond delay="0"/>
                                  </p:stCondLst>
                                  <p:childTnLst>
                                    <p:set>
                                      <p:cBhvr>
                                        <p:cTn id="68" dur="1" fill="hold">
                                          <p:stCondLst>
                                            <p:cond delay="0"/>
                                          </p:stCondLst>
                                        </p:cTn>
                                        <p:tgtEl>
                                          <p:spTgt spid="3">
                                            <p:txEl>
                                              <p:pRg st="7" end="7"/>
                                            </p:txEl>
                                          </p:spTgt>
                                        </p:tgtEl>
                                        <p:attrNameLst>
                                          <p:attrName>style.visibility</p:attrName>
                                        </p:attrNameLst>
                                      </p:cBhvr>
                                      <p:to>
                                        <p:strVal val="visible"/>
                                      </p:to>
                                    </p:set>
                                    <p:anim calcmode="lin" valueType="num">
                                      <p:cBhvr>
                                        <p:cTn id="69" dur="500" decel="50000" fill="hold">
                                          <p:stCondLst>
                                            <p:cond delay="0"/>
                                          </p:stCondLst>
                                        </p:cTn>
                                        <p:tgtEl>
                                          <p:spTgt spid="3">
                                            <p:txEl>
                                              <p:pRg st="7" end="7"/>
                                            </p:txEl>
                                          </p:spTgt>
                                        </p:tgtEl>
                                        <p:attrNameLst>
                                          <p:attrName>style.rotation</p:attrName>
                                        </p:attrNameLst>
                                      </p:cBhvr>
                                      <p:tavLst>
                                        <p:tav tm="0">
                                          <p:val>
                                            <p:fltVal val="-90"/>
                                          </p:val>
                                        </p:tav>
                                        <p:tav tm="100000">
                                          <p:val>
                                            <p:fltVal val="0"/>
                                          </p:val>
                                        </p:tav>
                                      </p:tavLst>
                                    </p:anim>
                                    <p:anim calcmode="lin" valueType="num">
                                      <p:cBhvr>
                                        <p:cTn id="70" dur="500" decel="50000" fill="hold">
                                          <p:stCondLst>
                                            <p:cond delay="0"/>
                                          </p:stCondLst>
                                        </p:cTn>
                                        <p:tgtEl>
                                          <p:spTgt spid="3">
                                            <p:txEl>
                                              <p:pRg st="7" end="7"/>
                                            </p:txEl>
                                          </p:spTgt>
                                        </p:tgtEl>
                                        <p:attrNameLst>
                                          <p:attrName>ppt_w</p:attrName>
                                        </p:attrNameLst>
                                      </p:cBhvr>
                                      <p:tavLst>
                                        <p:tav tm="0">
                                          <p:val>
                                            <p:strVal val="#ppt_w"/>
                                          </p:val>
                                        </p:tav>
                                        <p:tav tm="100000">
                                          <p:val>
                                            <p:strVal val="#ppt_w*.05"/>
                                          </p:val>
                                        </p:tav>
                                      </p:tavLst>
                                    </p:anim>
                                    <p:anim calcmode="lin" valueType="num">
                                      <p:cBhvr>
                                        <p:cTn id="71" dur="500" accel="50000" fill="hold">
                                          <p:stCondLst>
                                            <p:cond delay="500"/>
                                          </p:stCondLst>
                                        </p:cTn>
                                        <p:tgtEl>
                                          <p:spTgt spid="3">
                                            <p:txEl>
                                              <p:pRg st="7" end="7"/>
                                            </p:txEl>
                                          </p:spTgt>
                                        </p:tgtEl>
                                        <p:attrNameLst>
                                          <p:attrName>ppt_w</p:attrName>
                                        </p:attrNameLst>
                                      </p:cBhvr>
                                      <p:tavLst>
                                        <p:tav tm="0">
                                          <p:val>
                                            <p:strVal val="#ppt_w*.05"/>
                                          </p:val>
                                        </p:tav>
                                        <p:tav tm="100000">
                                          <p:val>
                                            <p:strVal val="#ppt_w"/>
                                          </p:val>
                                        </p:tav>
                                      </p:tavLst>
                                    </p:anim>
                                    <p:anim calcmode="lin" valueType="num">
                                      <p:cBhvr>
                                        <p:cTn id="72" dur="1000" fill="hold"/>
                                        <p:tgtEl>
                                          <p:spTgt spid="3">
                                            <p:txEl>
                                              <p:pRg st="7" end="7"/>
                                            </p:txEl>
                                          </p:spTgt>
                                        </p:tgtEl>
                                        <p:attrNameLst>
                                          <p:attrName>ppt_h</p:attrName>
                                        </p:attrNameLst>
                                      </p:cBhvr>
                                      <p:tavLst>
                                        <p:tav tm="0">
                                          <p:val>
                                            <p:strVal val="#ppt_h"/>
                                          </p:val>
                                        </p:tav>
                                        <p:tav tm="100000">
                                          <p:val>
                                            <p:strVal val="#ppt_h"/>
                                          </p:val>
                                        </p:tav>
                                      </p:tavLst>
                                    </p:anim>
                                    <p:anim calcmode="lin" valueType="num">
                                      <p:cBhvr>
                                        <p:cTn id="73" dur="500" decel="50000" fill="hold">
                                          <p:stCondLst>
                                            <p:cond delay="0"/>
                                          </p:stCondLst>
                                        </p:cTn>
                                        <p:tgtEl>
                                          <p:spTgt spid="3">
                                            <p:txEl>
                                              <p:pRg st="7" end="7"/>
                                            </p:txEl>
                                          </p:spTgt>
                                        </p:tgtEl>
                                        <p:attrNameLst>
                                          <p:attrName>ppt_x</p:attrName>
                                        </p:attrNameLst>
                                      </p:cBhvr>
                                      <p:tavLst>
                                        <p:tav tm="0">
                                          <p:val>
                                            <p:strVal val="#ppt_x+.4"/>
                                          </p:val>
                                        </p:tav>
                                        <p:tav tm="100000">
                                          <p:val>
                                            <p:strVal val="#ppt_x"/>
                                          </p:val>
                                        </p:tav>
                                      </p:tavLst>
                                    </p:anim>
                                    <p:anim calcmode="lin" valueType="num">
                                      <p:cBhvr>
                                        <p:cTn id="74" dur="500" decel="50000" fill="hold">
                                          <p:stCondLst>
                                            <p:cond delay="0"/>
                                          </p:stCondLst>
                                        </p:cTn>
                                        <p:tgtEl>
                                          <p:spTgt spid="3">
                                            <p:txEl>
                                              <p:pRg st="7" end="7"/>
                                            </p:txEl>
                                          </p:spTgt>
                                        </p:tgtEl>
                                        <p:attrNameLst>
                                          <p:attrName>ppt_y</p:attrName>
                                        </p:attrNameLst>
                                      </p:cBhvr>
                                      <p:tavLst>
                                        <p:tav tm="0">
                                          <p:val>
                                            <p:strVal val="#ppt_y-.2"/>
                                          </p:val>
                                        </p:tav>
                                        <p:tav tm="100000">
                                          <p:val>
                                            <p:strVal val="#ppt_y+.1"/>
                                          </p:val>
                                        </p:tav>
                                      </p:tavLst>
                                    </p:anim>
                                    <p:anim calcmode="lin" valueType="num">
                                      <p:cBhvr>
                                        <p:cTn id="75" dur="500" accel="50000" fill="hold">
                                          <p:stCondLst>
                                            <p:cond delay="500"/>
                                          </p:stCondLst>
                                        </p:cTn>
                                        <p:tgtEl>
                                          <p:spTgt spid="3">
                                            <p:txEl>
                                              <p:pRg st="7" end="7"/>
                                            </p:txEl>
                                          </p:spTgt>
                                        </p:tgtEl>
                                        <p:attrNameLst>
                                          <p:attrName>ppt_y</p:attrName>
                                        </p:attrNameLst>
                                      </p:cBhvr>
                                      <p:tavLst>
                                        <p:tav tm="0">
                                          <p:val>
                                            <p:strVal val="#ppt_y+.1"/>
                                          </p:val>
                                        </p:tav>
                                        <p:tav tm="100000">
                                          <p:val>
                                            <p:strVal val="#ppt_y"/>
                                          </p:val>
                                        </p:tav>
                                      </p:tavLst>
                                    </p:anim>
                                    <p:animEffect transition="in" filter="fade">
                                      <p:cBhvr>
                                        <p:cTn id="76" dur="1000" decel="50000">
                                          <p:stCondLst>
                                            <p:cond delay="0"/>
                                          </p:stCondLst>
                                        </p:cTn>
                                        <p:tgtEl>
                                          <p:spTgt spid="3">
                                            <p:txEl>
                                              <p:pRg st="7" end="7"/>
                                            </p:txEl>
                                          </p:spTgt>
                                        </p:tgtEl>
                                      </p:cBhvr>
                                    </p:animEffect>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nodeType="clickEffect">
                                  <p:stCondLst>
                                    <p:cond delay="0"/>
                                  </p:stCondLst>
                                  <p:childTnLst>
                                    <p:set>
                                      <p:cBhvr>
                                        <p:cTn id="80" dur="1" fill="hold">
                                          <p:stCondLst>
                                            <p:cond delay="0"/>
                                          </p:stCondLst>
                                        </p:cTn>
                                        <p:tgtEl>
                                          <p:spTgt spid="3">
                                            <p:txEl>
                                              <p:pRg st="9" end="9"/>
                                            </p:txEl>
                                          </p:spTgt>
                                        </p:tgtEl>
                                        <p:attrNameLst>
                                          <p:attrName>style.visibility</p:attrName>
                                        </p:attrNameLst>
                                      </p:cBhvr>
                                      <p:to>
                                        <p:strVal val="visible"/>
                                      </p:to>
                                    </p:set>
                                    <p:anim calcmode="lin" valueType="num">
                                      <p:cBhvr additive="base">
                                        <p:cTn id="8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nodeType="clickEffect">
                                  <p:stCondLst>
                                    <p:cond delay="0"/>
                                  </p:stCondLst>
                                  <p:childTnLst>
                                    <p:set>
                                      <p:cBhvr>
                                        <p:cTn id="86" dur="1" fill="hold">
                                          <p:stCondLst>
                                            <p:cond delay="0"/>
                                          </p:stCondLst>
                                        </p:cTn>
                                        <p:tgtEl>
                                          <p:spTgt spid="3">
                                            <p:txEl>
                                              <p:pRg st="10" end="10"/>
                                            </p:txEl>
                                          </p:spTgt>
                                        </p:tgtEl>
                                        <p:attrNameLst>
                                          <p:attrName>style.visibility</p:attrName>
                                        </p:attrNameLst>
                                      </p:cBhvr>
                                      <p:to>
                                        <p:strVal val="visible"/>
                                      </p:to>
                                    </p:set>
                                    <p:anim calcmode="lin" valueType="num">
                                      <p:cBhvr additive="base">
                                        <p:cTn id="8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5" presetClass="entr" presetSubtype="0" fill="hold" nodeType="clickEffect">
                                  <p:stCondLst>
                                    <p:cond delay="0"/>
                                  </p:stCondLst>
                                  <p:childTnLst>
                                    <p:set>
                                      <p:cBhvr>
                                        <p:cTn id="92" dur="1" fill="hold">
                                          <p:stCondLst>
                                            <p:cond delay="0"/>
                                          </p:stCondLst>
                                        </p:cTn>
                                        <p:tgtEl>
                                          <p:spTgt spid="3">
                                            <p:txEl>
                                              <p:pRg st="11" end="11"/>
                                            </p:txEl>
                                          </p:spTgt>
                                        </p:tgtEl>
                                        <p:attrNameLst>
                                          <p:attrName>style.visibility</p:attrName>
                                        </p:attrNameLst>
                                      </p:cBhvr>
                                      <p:to>
                                        <p:strVal val="visible"/>
                                      </p:to>
                                    </p:set>
                                    <p:anim calcmode="lin" valueType="num">
                                      <p:cBhvr>
                                        <p:cTn id="93" dur="500" decel="50000" fill="hold">
                                          <p:stCondLst>
                                            <p:cond delay="0"/>
                                          </p:stCondLst>
                                        </p:cTn>
                                        <p:tgtEl>
                                          <p:spTgt spid="3">
                                            <p:txEl>
                                              <p:pRg st="11" end="11"/>
                                            </p:txEl>
                                          </p:spTgt>
                                        </p:tgtEl>
                                        <p:attrNameLst>
                                          <p:attrName>style.rotation</p:attrName>
                                        </p:attrNameLst>
                                      </p:cBhvr>
                                      <p:tavLst>
                                        <p:tav tm="0">
                                          <p:val>
                                            <p:fltVal val="-90"/>
                                          </p:val>
                                        </p:tav>
                                        <p:tav tm="100000">
                                          <p:val>
                                            <p:fltVal val="0"/>
                                          </p:val>
                                        </p:tav>
                                      </p:tavLst>
                                    </p:anim>
                                    <p:anim calcmode="lin" valueType="num">
                                      <p:cBhvr>
                                        <p:cTn id="94" dur="500" decel="50000" fill="hold">
                                          <p:stCondLst>
                                            <p:cond delay="0"/>
                                          </p:stCondLst>
                                        </p:cTn>
                                        <p:tgtEl>
                                          <p:spTgt spid="3">
                                            <p:txEl>
                                              <p:pRg st="11" end="11"/>
                                            </p:txEl>
                                          </p:spTgt>
                                        </p:tgtEl>
                                        <p:attrNameLst>
                                          <p:attrName>ppt_w</p:attrName>
                                        </p:attrNameLst>
                                      </p:cBhvr>
                                      <p:tavLst>
                                        <p:tav tm="0">
                                          <p:val>
                                            <p:strVal val="#ppt_w"/>
                                          </p:val>
                                        </p:tav>
                                        <p:tav tm="100000">
                                          <p:val>
                                            <p:strVal val="#ppt_w*.05"/>
                                          </p:val>
                                        </p:tav>
                                      </p:tavLst>
                                    </p:anim>
                                    <p:anim calcmode="lin" valueType="num">
                                      <p:cBhvr>
                                        <p:cTn id="95" dur="500" accel="50000" fill="hold">
                                          <p:stCondLst>
                                            <p:cond delay="500"/>
                                          </p:stCondLst>
                                        </p:cTn>
                                        <p:tgtEl>
                                          <p:spTgt spid="3">
                                            <p:txEl>
                                              <p:pRg st="11" end="11"/>
                                            </p:txEl>
                                          </p:spTgt>
                                        </p:tgtEl>
                                        <p:attrNameLst>
                                          <p:attrName>ppt_w</p:attrName>
                                        </p:attrNameLst>
                                      </p:cBhvr>
                                      <p:tavLst>
                                        <p:tav tm="0">
                                          <p:val>
                                            <p:strVal val="#ppt_w*.05"/>
                                          </p:val>
                                        </p:tav>
                                        <p:tav tm="100000">
                                          <p:val>
                                            <p:strVal val="#ppt_w"/>
                                          </p:val>
                                        </p:tav>
                                      </p:tavLst>
                                    </p:anim>
                                    <p:anim calcmode="lin" valueType="num">
                                      <p:cBhvr>
                                        <p:cTn id="96" dur="1000" fill="hold"/>
                                        <p:tgtEl>
                                          <p:spTgt spid="3">
                                            <p:txEl>
                                              <p:pRg st="11" end="11"/>
                                            </p:txEl>
                                          </p:spTgt>
                                        </p:tgtEl>
                                        <p:attrNameLst>
                                          <p:attrName>ppt_h</p:attrName>
                                        </p:attrNameLst>
                                      </p:cBhvr>
                                      <p:tavLst>
                                        <p:tav tm="0">
                                          <p:val>
                                            <p:strVal val="#ppt_h"/>
                                          </p:val>
                                        </p:tav>
                                        <p:tav tm="100000">
                                          <p:val>
                                            <p:strVal val="#ppt_h"/>
                                          </p:val>
                                        </p:tav>
                                      </p:tavLst>
                                    </p:anim>
                                    <p:anim calcmode="lin" valueType="num">
                                      <p:cBhvr>
                                        <p:cTn id="97" dur="500" decel="50000" fill="hold">
                                          <p:stCondLst>
                                            <p:cond delay="0"/>
                                          </p:stCondLst>
                                        </p:cTn>
                                        <p:tgtEl>
                                          <p:spTgt spid="3">
                                            <p:txEl>
                                              <p:pRg st="11" end="11"/>
                                            </p:txEl>
                                          </p:spTgt>
                                        </p:tgtEl>
                                        <p:attrNameLst>
                                          <p:attrName>ppt_x</p:attrName>
                                        </p:attrNameLst>
                                      </p:cBhvr>
                                      <p:tavLst>
                                        <p:tav tm="0">
                                          <p:val>
                                            <p:strVal val="#ppt_x+.4"/>
                                          </p:val>
                                        </p:tav>
                                        <p:tav tm="100000">
                                          <p:val>
                                            <p:strVal val="#ppt_x"/>
                                          </p:val>
                                        </p:tav>
                                      </p:tavLst>
                                    </p:anim>
                                    <p:anim calcmode="lin" valueType="num">
                                      <p:cBhvr>
                                        <p:cTn id="98" dur="500" decel="50000" fill="hold">
                                          <p:stCondLst>
                                            <p:cond delay="0"/>
                                          </p:stCondLst>
                                        </p:cTn>
                                        <p:tgtEl>
                                          <p:spTgt spid="3">
                                            <p:txEl>
                                              <p:pRg st="11" end="11"/>
                                            </p:txEl>
                                          </p:spTgt>
                                        </p:tgtEl>
                                        <p:attrNameLst>
                                          <p:attrName>ppt_y</p:attrName>
                                        </p:attrNameLst>
                                      </p:cBhvr>
                                      <p:tavLst>
                                        <p:tav tm="0">
                                          <p:val>
                                            <p:strVal val="#ppt_y-.2"/>
                                          </p:val>
                                        </p:tav>
                                        <p:tav tm="100000">
                                          <p:val>
                                            <p:strVal val="#ppt_y+.1"/>
                                          </p:val>
                                        </p:tav>
                                      </p:tavLst>
                                    </p:anim>
                                    <p:anim calcmode="lin" valueType="num">
                                      <p:cBhvr>
                                        <p:cTn id="99" dur="500" accel="50000" fill="hold">
                                          <p:stCondLst>
                                            <p:cond delay="500"/>
                                          </p:stCondLst>
                                        </p:cTn>
                                        <p:tgtEl>
                                          <p:spTgt spid="3">
                                            <p:txEl>
                                              <p:pRg st="11" end="11"/>
                                            </p:txEl>
                                          </p:spTgt>
                                        </p:tgtEl>
                                        <p:attrNameLst>
                                          <p:attrName>ppt_y</p:attrName>
                                        </p:attrNameLst>
                                      </p:cBhvr>
                                      <p:tavLst>
                                        <p:tav tm="0">
                                          <p:val>
                                            <p:strVal val="#ppt_y+.1"/>
                                          </p:val>
                                        </p:tav>
                                        <p:tav tm="100000">
                                          <p:val>
                                            <p:strVal val="#ppt_y"/>
                                          </p:val>
                                        </p:tav>
                                      </p:tavLst>
                                    </p:anim>
                                    <p:animEffect transition="in" filter="fade">
                                      <p:cBhvr>
                                        <p:cTn id="100" dur="1000" decel="50000">
                                          <p:stCondLst>
                                            <p:cond delay="0"/>
                                          </p:stCondLst>
                                        </p:cTn>
                                        <p:tgtEl>
                                          <p:spTgt spid="3">
                                            <p:txEl>
                                              <p:pRg st="11" end="11"/>
                                            </p:txEl>
                                          </p:spTgt>
                                        </p:tgtEl>
                                      </p:cBhvr>
                                    </p:animEffect>
                                  </p:childTnLst>
                                </p:cTn>
                              </p:par>
                              <p:par>
                                <p:cTn id="101" presetID="25" presetClass="entr" presetSubtype="0" fill="hold" nodeType="withEffect">
                                  <p:stCondLst>
                                    <p:cond delay="0"/>
                                  </p:stCondLst>
                                  <p:childTnLst>
                                    <p:set>
                                      <p:cBhvr>
                                        <p:cTn id="102" dur="1" fill="hold">
                                          <p:stCondLst>
                                            <p:cond delay="0"/>
                                          </p:stCondLst>
                                        </p:cTn>
                                        <p:tgtEl>
                                          <p:spTgt spid="3">
                                            <p:txEl>
                                              <p:pRg st="12" end="12"/>
                                            </p:txEl>
                                          </p:spTgt>
                                        </p:tgtEl>
                                        <p:attrNameLst>
                                          <p:attrName>style.visibility</p:attrName>
                                        </p:attrNameLst>
                                      </p:cBhvr>
                                      <p:to>
                                        <p:strVal val="visible"/>
                                      </p:to>
                                    </p:set>
                                    <p:anim calcmode="lin" valueType="num">
                                      <p:cBhvr>
                                        <p:cTn id="103" dur="500" decel="50000" fill="hold">
                                          <p:stCondLst>
                                            <p:cond delay="0"/>
                                          </p:stCondLst>
                                        </p:cTn>
                                        <p:tgtEl>
                                          <p:spTgt spid="3">
                                            <p:txEl>
                                              <p:pRg st="12" end="12"/>
                                            </p:txEl>
                                          </p:spTgt>
                                        </p:tgtEl>
                                        <p:attrNameLst>
                                          <p:attrName>style.rotation</p:attrName>
                                        </p:attrNameLst>
                                      </p:cBhvr>
                                      <p:tavLst>
                                        <p:tav tm="0">
                                          <p:val>
                                            <p:fltVal val="-90"/>
                                          </p:val>
                                        </p:tav>
                                        <p:tav tm="100000">
                                          <p:val>
                                            <p:fltVal val="0"/>
                                          </p:val>
                                        </p:tav>
                                      </p:tavLst>
                                    </p:anim>
                                    <p:anim calcmode="lin" valueType="num">
                                      <p:cBhvr>
                                        <p:cTn id="104" dur="500" decel="50000" fill="hold">
                                          <p:stCondLst>
                                            <p:cond delay="0"/>
                                          </p:stCondLst>
                                        </p:cTn>
                                        <p:tgtEl>
                                          <p:spTgt spid="3">
                                            <p:txEl>
                                              <p:pRg st="12" end="12"/>
                                            </p:txEl>
                                          </p:spTgt>
                                        </p:tgtEl>
                                        <p:attrNameLst>
                                          <p:attrName>ppt_w</p:attrName>
                                        </p:attrNameLst>
                                      </p:cBhvr>
                                      <p:tavLst>
                                        <p:tav tm="0">
                                          <p:val>
                                            <p:strVal val="#ppt_w"/>
                                          </p:val>
                                        </p:tav>
                                        <p:tav tm="100000">
                                          <p:val>
                                            <p:strVal val="#ppt_w*.05"/>
                                          </p:val>
                                        </p:tav>
                                      </p:tavLst>
                                    </p:anim>
                                    <p:anim calcmode="lin" valueType="num">
                                      <p:cBhvr>
                                        <p:cTn id="105" dur="500" accel="50000" fill="hold">
                                          <p:stCondLst>
                                            <p:cond delay="500"/>
                                          </p:stCondLst>
                                        </p:cTn>
                                        <p:tgtEl>
                                          <p:spTgt spid="3">
                                            <p:txEl>
                                              <p:pRg st="12" end="12"/>
                                            </p:txEl>
                                          </p:spTgt>
                                        </p:tgtEl>
                                        <p:attrNameLst>
                                          <p:attrName>ppt_w</p:attrName>
                                        </p:attrNameLst>
                                      </p:cBhvr>
                                      <p:tavLst>
                                        <p:tav tm="0">
                                          <p:val>
                                            <p:strVal val="#ppt_w*.05"/>
                                          </p:val>
                                        </p:tav>
                                        <p:tav tm="100000">
                                          <p:val>
                                            <p:strVal val="#ppt_w"/>
                                          </p:val>
                                        </p:tav>
                                      </p:tavLst>
                                    </p:anim>
                                    <p:anim calcmode="lin" valueType="num">
                                      <p:cBhvr>
                                        <p:cTn id="106" dur="1000" fill="hold"/>
                                        <p:tgtEl>
                                          <p:spTgt spid="3">
                                            <p:txEl>
                                              <p:pRg st="12" end="12"/>
                                            </p:txEl>
                                          </p:spTgt>
                                        </p:tgtEl>
                                        <p:attrNameLst>
                                          <p:attrName>ppt_h</p:attrName>
                                        </p:attrNameLst>
                                      </p:cBhvr>
                                      <p:tavLst>
                                        <p:tav tm="0">
                                          <p:val>
                                            <p:strVal val="#ppt_h"/>
                                          </p:val>
                                        </p:tav>
                                        <p:tav tm="100000">
                                          <p:val>
                                            <p:strVal val="#ppt_h"/>
                                          </p:val>
                                        </p:tav>
                                      </p:tavLst>
                                    </p:anim>
                                    <p:anim calcmode="lin" valueType="num">
                                      <p:cBhvr>
                                        <p:cTn id="107" dur="500" decel="50000" fill="hold">
                                          <p:stCondLst>
                                            <p:cond delay="0"/>
                                          </p:stCondLst>
                                        </p:cTn>
                                        <p:tgtEl>
                                          <p:spTgt spid="3">
                                            <p:txEl>
                                              <p:pRg st="12" end="12"/>
                                            </p:txEl>
                                          </p:spTgt>
                                        </p:tgtEl>
                                        <p:attrNameLst>
                                          <p:attrName>ppt_x</p:attrName>
                                        </p:attrNameLst>
                                      </p:cBhvr>
                                      <p:tavLst>
                                        <p:tav tm="0">
                                          <p:val>
                                            <p:strVal val="#ppt_x+.4"/>
                                          </p:val>
                                        </p:tav>
                                        <p:tav tm="100000">
                                          <p:val>
                                            <p:strVal val="#ppt_x"/>
                                          </p:val>
                                        </p:tav>
                                      </p:tavLst>
                                    </p:anim>
                                    <p:anim calcmode="lin" valueType="num">
                                      <p:cBhvr>
                                        <p:cTn id="108" dur="500" decel="50000" fill="hold">
                                          <p:stCondLst>
                                            <p:cond delay="0"/>
                                          </p:stCondLst>
                                        </p:cTn>
                                        <p:tgtEl>
                                          <p:spTgt spid="3">
                                            <p:txEl>
                                              <p:pRg st="12" end="12"/>
                                            </p:txEl>
                                          </p:spTgt>
                                        </p:tgtEl>
                                        <p:attrNameLst>
                                          <p:attrName>ppt_y</p:attrName>
                                        </p:attrNameLst>
                                      </p:cBhvr>
                                      <p:tavLst>
                                        <p:tav tm="0">
                                          <p:val>
                                            <p:strVal val="#ppt_y-.2"/>
                                          </p:val>
                                        </p:tav>
                                        <p:tav tm="100000">
                                          <p:val>
                                            <p:strVal val="#ppt_y+.1"/>
                                          </p:val>
                                        </p:tav>
                                      </p:tavLst>
                                    </p:anim>
                                    <p:anim calcmode="lin" valueType="num">
                                      <p:cBhvr>
                                        <p:cTn id="109" dur="500" accel="50000" fill="hold">
                                          <p:stCondLst>
                                            <p:cond delay="500"/>
                                          </p:stCondLst>
                                        </p:cTn>
                                        <p:tgtEl>
                                          <p:spTgt spid="3">
                                            <p:txEl>
                                              <p:pRg st="12" end="12"/>
                                            </p:txEl>
                                          </p:spTgt>
                                        </p:tgtEl>
                                        <p:attrNameLst>
                                          <p:attrName>ppt_y</p:attrName>
                                        </p:attrNameLst>
                                      </p:cBhvr>
                                      <p:tavLst>
                                        <p:tav tm="0">
                                          <p:val>
                                            <p:strVal val="#ppt_y+.1"/>
                                          </p:val>
                                        </p:tav>
                                        <p:tav tm="100000">
                                          <p:val>
                                            <p:strVal val="#ppt_y"/>
                                          </p:val>
                                        </p:tav>
                                      </p:tavLst>
                                    </p:anim>
                                    <p:animEffect transition="in" filter="fade">
                                      <p:cBhvr>
                                        <p:cTn id="110" dur="1000" decel="50000">
                                          <p:stCondLst>
                                            <p:cond delay="0"/>
                                          </p:stCondLst>
                                        </p:cTn>
                                        <p:tgtEl>
                                          <p:spTgt spid="3">
                                            <p:txEl>
                                              <p:pRg st="12" end="12"/>
                                            </p:txEl>
                                          </p:spTgt>
                                        </p:tgtEl>
                                      </p:cBhvr>
                                    </p:animEffect>
                                  </p:childTnLst>
                                </p:cTn>
                              </p:par>
                              <p:par>
                                <p:cTn id="111" presetID="25" presetClass="entr" presetSubtype="0" fill="hold" nodeType="withEffect">
                                  <p:stCondLst>
                                    <p:cond delay="0"/>
                                  </p:stCondLst>
                                  <p:childTnLst>
                                    <p:set>
                                      <p:cBhvr>
                                        <p:cTn id="112" dur="1" fill="hold">
                                          <p:stCondLst>
                                            <p:cond delay="0"/>
                                          </p:stCondLst>
                                        </p:cTn>
                                        <p:tgtEl>
                                          <p:spTgt spid="3">
                                            <p:txEl>
                                              <p:pRg st="13" end="13"/>
                                            </p:txEl>
                                          </p:spTgt>
                                        </p:tgtEl>
                                        <p:attrNameLst>
                                          <p:attrName>style.visibility</p:attrName>
                                        </p:attrNameLst>
                                      </p:cBhvr>
                                      <p:to>
                                        <p:strVal val="visible"/>
                                      </p:to>
                                    </p:set>
                                    <p:anim calcmode="lin" valueType="num">
                                      <p:cBhvr>
                                        <p:cTn id="113" dur="500" decel="50000" fill="hold">
                                          <p:stCondLst>
                                            <p:cond delay="0"/>
                                          </p:stCondLst>
                                        </p:cTn>
                                        <p:tgtEl>
                                          <p:spTgt spid="3">
                                            <p:txEl>
                                              <p:pRg st="13" end="13"/>
                                            </p:txEl>
                                          </p:spTgt>
                                        </p:tgtEl>
                                        <p:attrNameLst>
                                          <p:attrName>style.rotation</p:attrName>
                                        </p:attrNameLst>
                                      </p:cBhvr>
                                      <p:tavLst>
                                        <p:tav tm="0">
                                          <p:val>
                                            <p:fltVal val="-90"/>
                                          </p:val>
                                        </p:tav>
                                        <p:tav tm="100000">
                                          <p:val>
                                            <p:fltVal val="0"/>
                                          </p:val>
                                        </p:tav>
                                      </p:tavLst>
                                    </p:anim>
                                    <p:anim calcmode="lin" valueType="num">
                                      <p:cBhvr>
                                        <p:cTn id="114" dur="500" decel="50000" fill="hold">
                                          <p:stCondLst>
                                            <p:cond delay="0"/>
                                          </p:stCondLst>
                                        </p:cTn>
                                        <p:tgtEl>
                                          <p:spTgt spid="3">
                                            <p:txEl>
                                              <p:pRg st="13" end="13"/>
                                            </p:txEl>
                                          </p:spTgt>
                                        </p:tgtEl>
                                        <p:attrNameLst>
                                          <p:attrName>ppt_w</p:attrName>
                                        </p:attrNameLst>
                                      </p:cBhvr>
                                      <p:tavLst>
                                        <p:tav tm="0">
                                          <p:val>
                                            <p:strVal val="#ppt_w"/>
                                          </p:val>
                                        </p:tav>
                                        <p:tav tm="100000">
                                          <p:val>
                                            <p:strVal val="#ppt_w*.05"/>
                                          </p:val>
                                        </p:tav>
                                      </p:tavLst>
                                    </p:anim>
                                    <p:anim calcmode="lin" valueType="num">
                                      <p:cBhvr>
                                        <p:cTn id="115" dur="500" accel="50000" fill="hold">
                                          <p:stCondLst>
                                            <p:cond delay="500"/>
                                          </p:stCondLst>
                                        </p:cTn>
                                        <p:tgtEl>
                                          <p:spTgt spid="3">
                                            <p:txEl>
                                              <p:pRg st="13" end="13"/>
                                            </p:txEl>
                                          </p:spTgt>
                                        </p:tgtEl>
                                        <p:attrNameLst>
                                          <p:attrName>ppt_w</p:attrName>
                                        </p:attrNameLst>
                                      </p:cBhvr>
                                      <p:tavLst>
                                        <p:tav tm="0">
                                          <p:val>
                                            <p:strVal val="#ppt_w*.05"/>
                                          </p:val>
                                        </p:tav>
                                        <p:tav tm="100000">
                                          <p:val>
                                            <p:strVal val="#ppt_w"/>
                                          </p:val>
                                        </p:tav>
                                      </p:tavLst>
                                    </p:anim>
                                    <p:anim calcmode="lin" valueType="num">
                                      <p:cBhvr>
                                        <p:cTn id="116" dur="1000" fill="hold"/>
                                        <p:tgtEl>
                                          <p:spTgt spid="3">
                                            <p:txEl>
                                              <p:pRg st="13" end="13"/>
                                            </p:txEl>
                                          </p:spTgt>
                                        </p:tgtEl>
                                        <p:attrNameLst>
                                          <p:attrName>ppt_h</p:attrName>
                                        </p:attrNameLst>
                                      </p:cBhvr>
                                      <p:tavLst>
                                        <p:tav tm="0">
                                          <p:val>
                                            <p:strVal val="#ppt_h"/>
                                          </p:val>
                                        </p:tav>
                                        <p:tav tm="100000">
                                          <p:val>
                                            <p:strVal val="#ppt_h"/>
                                          </p:val>
                                        </p:tav>
                                      </p:tavLst>
                                    </p:anim>
                                    <p:anim calcmode="lin" valueType="num">
                                      <p:cBhvr>
                                        <p:cTn id="117" dur="500" decel="50000" fill="hold">
                                          <p:stCondLst>
                                            <p:cond delay="0"/>
                                          </p:stCondLst>
                                        </p:cTn>
                                        <p:tgtEl>
                                          <p:spTgt spid="3">
                                            <p:txEl>
                                              <p:pRg st="13" end="13"/>
                                            </p:txEl>
                                          </p:spTgt>
                                        </p:tgtEl>
                                        <p:attrNameLst>
                                          <p:attrName>ppt_x</p:attrName>
                                        </p:attrNameLst>
                                      </p:cBhvr>
                                      <p:tavLst>
                                        <p:tav tm="0">
                                          <p:val>
                                            <p:strVal val="#ppt_x+.4"/>
                                          </p:val>
                                        </p:tav>
                                        <p:tav tm="100000">
                                          <p:val>
                                            <p:strVal val="#ppt_x"/>
                                          </p:val>
                                        </p:tav>
                                      </p:tavLst>
                                    </p:anim>
                                    <p:anim calcmode="lin" valueType="num">
                                      <p:cBhvr>
                                        <p:cTn id="118" dur="500" decel="50000" fill="hold">
                                          <p:stCondLst>
                                            <p:cond delay="0"/>
                                          </p:stCondLst>
                                        </p:cTn>
                                        <p:tgtEl>
                                          <p:spTgt spid="3">
                                            <p:txEl>
                                              <p:pRg st="13" end="13"/>
                                            </p:txEl>
                                          </p:spTgt>
                                        </p:tgtEl>
                                        <p:attrNameLst>
                                          <p:attrName>ppt_y</p:attrName>
                                        </p:attrNameLst>
                                      </p:cBhvr>
                                      <p:tavLst>
                                        <p:tav tm="0">
                                          <p:val>
                                            <p:strVal val="#ppt_y-.2"/>
                                          </p:val>
                                        </p:tav>
                                        <p:tav tm="100000">
                                          <p:val>
                                            <p:strVal val="#ppt_y+.1"/>
                                          </p:val>
                                        </p:tav>
                                      </p:tavLst>
                                    </p:anim>
                                    <p:anim calcmode="lin" valueType="num">
                                      <p:cBhvr>
                                        <p:cTn id="119" dur="500" accel="50000" fill="hold">
                                          <p:stCondLst>
                                            <p:cond delay="500"/>
                                          </p:stCondLst>
                                        </p:cTn>
                                        <p:tgtEl>
                                          <p:spTgt spid="3">
                                            <p:txEl>
                                              <p:pRg st="13" end="13"/>
                                            </p:txEl>
                                          </p:spTgt>
                                        </p:tgtEl>
                                        <p:attrNameLst>
                                          <p:attrName>ppt_y</p:attrName>
                                        </p:attrNameLst>
                                      </p:cBhvr>
                                      <p:tavLst>
                                        <p:tav tm="0">
                                          <p:val>
                                            <p:strVal val="#ppt_y+.1"/>
                                          </p:val>
                                        </p:tav>
                                        <p:tav tm="100000">
                                          <p:val>
                                            <p:strVal val="#ppt_y"/>
                                          </p:val>
                                        </p:tav>
                                      </p:tavLst>
                                    </p:anim>
                                    <p:animEffect transition="in" filter="fade">
                                      <p:cBhvr>
                                        <p:cTn id="120" dur="1000" decel="50000">
                                          <p:stCondLst>
                                            <p:cond delay="0"/>
                                          </p:stCondLst>
                                        </p:cTn>
                                        <p:tgtEl>
                                          <p:spTgt spid="3">
                                            <p:txEl>
                                              <p:pRg st="13" end="13"/>
                                            </p:txEl>
                                          </p:spTgt>
                                        </p:tgtEl>
                                      </p:cBhvr>
                                    </p:animEffect>
                                  </p:childTnLst>
                                </p:cTn>
                              </p:par>
                              <p:par>
                                <p:cTn id="121" presetID="25" presetClass="entr" presetSubtype="0" fill="hold" nodeType="withEffect">
                                  <p:stCondLst>
                                    <p:cond delay="0"/>
                                  </p:stCondLst>
                                  <p:childTnLst>
                                    <p:set>
                                      <p:cBhvr>
                                        <p:cTn id="122" dur="1" fill="hold">
                                          <p:stCondLst>
                                            <p:cond delay="0"/>
                                          </p:stCondLst>
                                        </p:cTn>
                                        <p:tgtEl>
                                          <p:spTgt spid="3">
                                            <p:txEl>
                                              <p:pRg st="14" end="14"/>
                                            </p:txEl>
                                          </p:spTgt>
                                        </p:tgtEl>
                                        <p:attrNameLst>
                                          <p:attrName>style.visibility</p:attrName>
                                        </p:attrNameLst>
                                      </p:cBhvr>
                                      <p:to>
                                        <p:strVal val="visible"/>
                                      </p:to>
                                    </p:set>
                                    <p:anim calcmode="lin" valueType="num">
                                      <p:cBhvr>
                                        <p:cTn id="123" dur="500" decel="50000" fill="hold">
                                          <p:stCondLst>
                                            <p:cond delay="0"/>
                                          </p:stCondLst>
                                        </p:cTn>
                                        <p:tgtEl>
                                          <p:spTgt spid="3">
                                            <p:txEl>
                                              <p:pRg st="14" end="14"/>
                                            </p:txEl>
                                          </p:spTgt>
                                        </p:tgtEl>
                                        <p:attrNameLst>
                                          <p:attrName>style.rotation</p:attrName>
                                        </p:attrNameLst>
                                      </p:cBhvr>
                                      <p:tavLst>
                                        <p:tav tm="0">
                                          <p:val>
                                            <p:fltVal val="-90"/>
                                          </p:val>
                                        </p:tav>
                                        <p:tav tm="100000">
                                          <p:val>
                                            <p:fltVal val="0"/>
                                          </p:val>
                                        </p:tav>
                                      </p:tavLst>
                                    </p:anim>
                                    <p:anim calcmode="lin" valueType="num">
                                      <p:cBhvr>
                                        <p:cTn id="124" dur="500" decel="50000" fill="hold">
                                          <p:stCondLst>
                                            <p:cond delay="0"/>
                                          </p:stCondLst>
                                        </p:cTn>
                                        <p:tgtEl>
                                          <p:spTgt spid="3">
                                            <p:txEl>
                                              <p:pRg st="14" end="14"/>
                                            </p:txEl>
                                          </p:spTgt>
                                        </p:tgtEl>
                                        <p:attrNameLst>
                                          <p:attrName>ppt_w</p:attrName>
                                        </p:attrNameLst>
                                      </p:cBhvr>
                                      <p:tavLst>
                                        <p:tav tm="0">
                                          <p:val>
                                            <p:strVal val="#ppt_w"/>
                                          </p:val>
                                        </p:tav>
                                        <p:tav tm="100000">
                                          <p:val>
                                            <p:strVal val="#ppt_w*.05"/>
                                          </p:val>
                                        </p:tav>
                                      </p:tavLst>
                                    </p:anim>
                                    <p:anim calcmode="lin" valueType="num">
                                      <p:cBhvr>
                                        <p:cTn id="125" dur="500" accel="50000" fill="hold">
                                          <p:stCondLst>
                                            <p:cond delay="500"/>
                                          </p:stCondLst>
                                        </p:cTn>
                                        <p:tgtEl>
                                          <p:spTgt spid="3">
                                            <p:txEl>
                                              <p:pRg st="14" end="14"/>
                                            </p:txEl>
                                          </p:spTgt>
                                        </p:tgtEl>
                                        <p:attrNameLst>
                                          <p:attrName>ppt_w</p:attrName>
                                        </p:attrNameLst>
                                      </p:cBhvr>
                                      <p:tavLst>
                                        <p:tav tm="0">
                                          <p:val>
                                            <p:strVal val="#ppt_w*.05"/>
                                          </p:val>
                                        </p:tav>
                                        <p:tav tm="100000">
                                          <p:val>
                                            <p:strVal val="#ppt_w"/>
                                          </p:val>
                                        </p:tav>
                                      </p:tavLst>
                                    </p:anim>
                                    <p:anim calcmode="lin" valueType="num">
                                      <p:cBhvr>
                                        <p:cTn id="126" dur="1000" fill="hold"/>
                                        <p:tgtEl>
                                          <p:spTgt spid="3">
                                            <p:txEl>
                                              <p:pRg st="14" end="14"/>
                                            </p:txEl>
                                          </p:spTgt>
                                        </p:tgtEl>
                                        <p:attrNameLst>
                                          <p:attrName>ppt_h</p:attrName>
                                        </p:attrNameLst>
                                      </p:cBhvr>
                                      <p:tavLst>
                                        <p:tav tm="0">
                                          <p:val>
                                            <p:strVal val="#ppt_h"/>
                                          </p:val>
                                        </p:tav>
                                        <p:tav tm="100000">
                                          <p:val>
                                            <p:strVal val="#ppt_h"/>
                                          </p:val>
                                        </p:tav>
                                      </p:tavLst>
                                    </p:anim>
                                    <p:anim calcmode="lin" valueType="num">
                                      <p:cBhvr>
                                        <p:cTn id="127" dur="500" decel="50000" fill="hold">
                                          <p:stCondLst>
                                            <p:cond delay="0"/>
                                          </p:stCondLst>
                                        </p:cTn>
                                        <p:tgtEl>
                                          <p:spTgt spid="3">
                                            <p:txEl>
                                              <p:pRg st="14" end="14"/>
                                            </p:txEl>
                                          </p:spTgt>
                                        </p:tgtEl>
                                        <p:attrNameLst>
                                          <p:attrName>ppt_x</p:attrName>
                                        </p:attrNameLst>
                                      </p:cBhvr>
                                      <p:tavLst>
                                        <p:tav tm="0">
                                          <p:val>
                                            <p:strVal val="#ppt_x+.4"/>
                                          </p:val>
                                        </p:tav>
                                        <p:tav tm="100000">
                                          <p:val>
                                            <p:strVal val="#ppt_x"/>
                                          </p:val>
                                        </p:tav>
                                      </p:tavLst>
                                    </p:anim>
                                    <p:anim calcmode="lin" valueType="num">
                                      <p:cBhvr>
                                        <p:cTn id="128" dur="500" decel="50000" fill="hold">
                                          <p:stCondLst>
                                            <p:cond delay="0"/>
                                          </p:stCondLst>
                                        </p:cTn>
                                        <p:tgtEl>
                                          <p:spTgt spid="3">
                                            <p:txEl>
                                              <p:pRg st="14" end="14"/>
                                            </p:txEl>
                                          </p:spTgt>
                                        </p:tgtEl>
                                        <p:attrNameLst>
                                          <p:attrName>ppt_y</p:attrName>
                                        </p:attrNameLst>
                                      </p:cBhvr>
                                      <p:tavLst>
                                        <p:tav tm="0">
                                          <p:val>
                                            <p:strVal val="#ppt_y-.2"/>
                                          </p:val>
                                        </p:tav>
                                        <p:tav tm="100000">
                                          <p:val>
                                            <p:strVal val="#ppt_y+.1"/>
                                          </p:val>
                                        </p:tav>
                                      </p:tavLst>
                                    </p:anim>
                                    <p:anim calcmode="lin" valueType="num">
                                      <p:cBhvr>
                                        <p:cTn id="129" dur="500" accel="50000" fill="hold">
                                          <p:stCondLst>
                                            <p:cond delay="500"/>
                                          </p:stCondLst>
                                        </p:cTn>
                                        <p:tgtEl>
                                          <p:spTgt spid="3">
                                            <p:txEl>
                                              <p:pRg st="14" end="14"/>
                                            </p:txEl>
                                          </p:spTgt>
                                        </p:tgtEl>
                                        <p:attrNameLst>
                                          <p:attrName>ppt_y</p:attrName>
                                        </p:attrNameLst>
                                      </p:cBhvr>
                                      <p:tavLst>
                                        <p:tav tm="0">
                                          <p:val>
                                            <p:strVal val="#ppt_y+.1"/>
                                          </p:val>
                                        </p:tav>
                                        <p:tav tm="100000">
                                          <p:val>
                                            <p:strVal val="#ppt_y"/>
                                          </p:val>
                                        </p:tav>
                                      </p:tavLst>
                                    </p:anim>
                                    <p:animEffect transition="in" filter="fade">
                                      <p:cBhvr>
                                        <p:cTn id="130" dur="1000" decel="50000">
                                          <p:stCondLst>
                                            <p:cond delay="0"/>
                                          </p:stCondLst>
                                        </p:cTn>
                                        <p:tgtEl>
                                          <p:spTgt spid="3">
                                            <p:txEl>
                                              <p:pRg st="14" end="14"/>
                                            </p:txEl>
                                          </p:spTgt>
                                        </p:tgtEl>
                                      </p:cBhvr>
                                    </p:animEffect>
                                  </p:childTnLst>
                                </p:cTn>
                              </p:par>
                              <p:par>
                                <p:cTn id="131" presetID="25" presetClass="entr" presetSubtype="0" fill="hold" nodeType="withEffect">
                                  <p:stCondLst>
                                    <p:cond delay="0"/>
                                  </p:stCondLst>
                                  <p:childTnLst>
                                    <p:set>
                                      <p:cBhvr>
                                        <p:cTn id="132" dur="1" fill="hold">
                                          <p:stCondLst>
                                            <p:cond delay="0"/>
                                          </p:stCondLst>
                                        </p:cTn>
                                        <p:tgtEl>
                                          <p:spTgt spid="3">
                                            <p:txEl>
                                              <p:pRg st="15" end="15"/>
                                            </p:txEl>
                                          </p:spTgt>
                                        </p:tgtEl>
                                        <p:attrNameLst>
                                          <p:attrName>style.visibility</p:attrName>
                                        </p:attrNameLst>
                                      </p:cBhvr>
                                      <p:to>
                                        <p:strVal val="visible"/>
                                      </p:to>
                                    </p:set>
                                    <p:anim calcmode="lin" valueType="num">
                                      <p:cBhvr>
                                        <p:cTn id="133" dur="500" decel="50000" fill="hold">
                                          <p:stCondLst>
                                            <p:cond delay="0"/>
                                          </p:stCondLst>
                                        </p:cTn>
                                        <p:tgtEl>
                                          <p:spTgt spid="3">
                                            <p:txEl>
                                              <p:pRg st="15" end="15"/>
                                            </p:txEl>
                                          </p:spTgt>
                                        </p:tgtEl>
                                        <p:attrNameLst>
                                          <p:attrName>style.rotation</p:attrName>
                                        </p:attrNameLst>
                                      </p:cBhvr>
                                      <p:tavLst>
                                        <p:tav tm="0">
                                          <p:val>
                                            <p:fltVal val="-90"/>
                                          </p:val>
                                        </p:tav>
                                        <p:tav tm="100000">
                                          <p:val>
                                            <p:fltVal val="0"/>
                                          </p:val>
                                        </p:tav>
                                      </p:tavLst>
                                    </p:anim>
                                    <p:anim calcmode="lin" valueType="num">
                                      <p:cBhvr>
                                        <p:cTn id="134" dur="500" decel="50000" fill="hold">
                                          <p:stCondLst>
                                            <p:cond delay="0"/>
                                          </p:stCondLst>
                                        </p:cTn>
                                        <p:tgtEl>
                                          <p:spTgt spid="3">
                                            <p:txEl>
                                              <p:pRg st="15" end="15"/>
                                            </p:txEl>
                                          </p:spTgt>
                                        </p:tgtEl>
                                        <p:attrNameLst>
                                          <p:attrName>ppt_w</p:attrName>
                                        </p:attrNameLst>
                                      </p:cBhvr>
                                      <p:tavLst>
                                        <p:tav tm="0">
                                          <p:val>
                                            <p:strVal val="#ppt_w"/>
                                          </p:val>
                                        </p:tav>
                                        <p:tav tm="100000">
                                          <p:val>
                                            <p:strVal val="#ppt_w*.05"/>
                                          </p:val>
                                        </p:tav>
                                      </p:tavLst>
                                    </p:anim>
                                    <p:anim calcmode="lin" valueType="num">
                                      <p:cBhvr>
                                        <p:cTn id="135" dur="500" accel="50000" fill="hold">
                                          <p:stCondLst>
                                            <p:cond delay="500"/>
                                          </p:stCondLst>
                                        </p:cTn>
                                        <p:tgtEl>
                                          <p:spTgt spid="3">
                                            <p:txEl>
                                              <p:pRg st="15" end="15"/>
                                            </p:txEl>
                                          </p:spTgt>
                                        </p:tgtEl>
                                        <p:attrNameLst>
                                          <p:attrName>ppt_w</p:attrName>
                                        </p:attrNameLst>
                                      </p:cBhvr>
                                      <p:tavLst>
                                        <p:tav tm="0">
                                          <p:val>
                                            <p:strVal val="#ppt_w*.05"/>
                                          </p:val>
                                        </p:tav>
                                        <p:tav tm="100000">
                                          <p:val>
                                            <p:strVal val="#ppt_w"/>
                                          </p:val>
                                        </p:tav>
                                      </p:tavLst>
                                    </p:anim>
                                    <p:anim calcmode="lin" valueType="num">
                                      <p:cBhvr>
                                        <p:cTn id="136" dur="1000" fill="hold"/>
                                        <p:tgtEl>
                                          <p:spTgt spid="3">
                                            <p:txEl>
                                              <p:pRg st="15" end="15"/>
                                            </p:txEl>
                                          </p:spTgt>
                                        </p:tgtEl>
                                        <p:attrNameLst>
                                          <p:attrName>ppt_h</p:attrName>
                                        </p:attrNameLst>
                                      </p:cBhvr>
                                      <p:tavLst>
                                        <p:tav tm="0">
                                          <p:val>
                                            <p:strVal val="#ppt_h"/>
                                          </p:val>
                                        </p:tav>
                                        <p:tav tm="100000">
                                          <p:val>
                                            <p:strVal val="#ppt_h"/>
                                          </p:val>
                                        </p:tav>
                                      </p:tavLst>
                                    </p:anim>
                                    <p:anim calcmode="lin" valueType="num">
                                      <p:cBhvr>
                                        <p:cTn id="137" dur="500" decel="50000" fill="hold">
                                          <p:stCondLst>
                                            <p:cond delay="0"/>
                                          </p:stCondLst>
                                        </p:cTn>
                                        <p:tgtEl>
                                          <p:spTgt spid="3">
                                            <p:txEl>
                                              <p:pRg st="15" end="15"/>
                                            </p:txEl>
                                          </p:spTgt>
                                        </p:tgtEl>
                                        <p:attrNameLst>
                                          <p:attrName>ppt_x</p:attrName>
                                        </p:attrNameLst>
                                      </p:cBhvr>
                                      <p:tavLst>
                                        <p:tav tm="0">
                                          <p:val>
                                            <p:strVal val="#ppt_x+.4"/>
                                          </p:val>
                                        </p:tav>
                                        <p:tav tm="100000">
                                          <p:val>
                                            <p:strVal val="#ppt_x"/>
                                          </p:val>
                                        </p:tav>
                                      </p:tavLst>
                                    </p:anim>
                                    <p:anim calcmode="lin" valueType="num">
                                      <p:cBhvr>
                                        <p:cTn id="138" dur="500" decel="50000" fill="hold">
                                          <p:stCondLst>
                                            <p:cond delay="0"/>
                                          </p:stCondLst>
                                        </p:cTn>
                                        <p:tgtEl>
                                          <p:spTgt spid="3">
                                            <p:txEl>
                                              <p:pRg st="15" end="15"/>
                                            </p:txEl>
                                          </p:spTgt>
                                        </p:tgtEl>
                                        <p:attrNameLst>
                                          <p:attrName>ppt_y</p:attrName>
                                        </p:attrNameLst>
                                      </p:cBhvr>
                                      <p:tavLst>
                                        <p:tav tm="0">
                                          <p:val>
                                            <p:strVal val="#ppt_y-.2"/>
                                          </p:val>
                                        </p:tav>
                                        <p:tav tm="100000">
                                          <p:val>
                                            <p:strVal val="#ppt_y+.1"/>
                                          </p:val>
                                        </p:tav>
                                      </p:tavLst>
                                    </p:anim>
                                    <p:anim calcmode="lin" valueType="num">
                                      <p:cBhvr>
                                        <p:cTn id="139" dur="500" accel="50000" fill="hold">
                                          <p:stCondLst>
                                            <p:cond delay="500"/>
                                          </p:stCondLst>
                                        </p:cTn>
                                        <p:tgtEl>
                                          <p:spTgt spid="3">
                                            <p:txEl>
                                              <p:pRg st="15" end="15"/>
                                            </p:txEl>
                                          </p:spTgt>
                                        </p:tgtEl>
                                        <p:attrNameLst>
                                          <p:attrName>ppt_y</p:attrName>
                                        </p:attrNameLst>
                                      </p:cBhvr>
                                      <p:tavLst>
                                        <p:tav tm="0">
                                          <p:val>
                                            <p:strVal val="#ppt_y+.1"/>
                                          </p:val>
                                        </p:tav>
                                        <p:tav tm="100000">
                                          <p:val>
                                            <p:strVal val="#ppt_y"/>
                                          </p:val>
                                        </p:tav>
                                      </p:tavLst>
                                    </p:anim>
                                    <p:animEffect transition="in" filter="fade">
                                      <p:cBhvr>
                                        <p:cTn id="140" dur="1000" decel="50000">
                                          <p:stCondLst>
                                            <p:cond delay="0"/>
                                          </p:stCondLst>
                                        </p:cTn>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3"/>
          <a:srcRect/>
          <a:stretch>
            <a:fillRect/>
          </a:stretch>
        </p:blipFill>
        <p:spPr bwMode="auto">
          <a:xfrm>
            <a:off x="857224" y="214290"/>
            <a:ext cx="7642053" cy="1714512"/>
          </a:xfrm>
          <a:prstGeom prst="rect">
            <a:avLst/>
          </a:prstGeom>
          <a:noFill/>
          <a:ln w="9525">
            <a:noFill/>
            <a:miter lim="800000"/>
            <a:headEnd/>
            <a:tailEnd/>
          </a:ln>
          <a:effectLst/>
        </p:spPr>
      </p:pic>
      <p:sp>
        <p:nvSpPr>
          <p:cNvPr id="5" name="Rectangle 4"/>
          <p:cNvSpPr/>
          <p:nvPr/>
        </p:nvSpPr>
        <p:spPr>
          <a:xfrm>
            <a:off x="142844" y="2285992"/>
            <a:ext cx="9001156" cy="4297860"/>
          </a:xfrm>
          <a:prstGeom prst="rect">
            <a:avLst/>
          </a:prstGeom>
        </p:spPr>
        <p:txBody>
          <a:bodyPr wrap="square">
            <a:spAutoFit/>
          </a:bodyPr>
          <a:lstStyle/>
          <a:p>
            <a:r>
              <a:rPr lang="fr-FR" sz="2400" b="1" dirty="0" smtClean="0"/>
              <a:t>La quantité de gazole injectée entre </a:t>
            </a:r>
            <a:r>
              <a:rPr lang="fr-FR" sz="2400" b="1" dirty="0" smtClean="0">
                <a:solidFill>
                  <a:srgbClr val="FF0000"/>
                </a:solidFill>
              </a:rPr>
              <a:t>T0</a:t>
            </a:r>
            <a:r>
              <a:rPr lang="fr-FR" sz="2400" b="1" dirty="0" smtClean="0"/>
              <a:t> et </a:t>
            </a:r>
            <a:r>
              <a:rPr lang="fr-FR" sz="2400" b="1" dirty="0" smtClean="0">
                <a:solidFill>
                  <a:srgbClr val="FF0000"/>
                </a:solidFill>
              </a:rPr>
              <a:t>T1</a:t>
            </a:r>
            <a:r>
              <a:rPr lang="fr-FR" sz="2400" b="1" dirty="0" smtClean="0"/>
              <a:t> ne dépend que du </a:t>
            </a:r>
            <a:r>
              <a:rPr lang="fr-FR" sz="2400" b="1" dirty="0" err="1" smtClean="0"/>
              <a:t>dai</a:t>
            </a:r>
            <a:r>
              <a:rPr lang="fr-FR" sz="2400" b="1" dirty="0" smtClean="0"/>
              <a:t>.</a:t>
            </a:r>
          </a:p>
          <a:p>
            <a:endParaRPr lang="fr-FR" sz="2400" b="1" dirty="0" smtClean="0"/>
          </a:p>
          <a:p>
            <a:r>
              <a:rPr lang="fr-FR" sz="2400" b="1" dirty="0" smtClean="0"/>
              <a:t>A l'instant </a:t>
            </a:r>
            <a:r>
              <a:rPr lang="fr-FR" sz="2400" b="1" dirty="0" smtClean="0">
                <a:solidFill>
                  <a:srgbClr val="FF0000"/>
                </a:solidFill>
              </a:rPr>
              <a:t>T1</a:t>
            </a:r>
            <a:r>
              <a:rPr lang="fr-FR" sz="2400" b="1" dirty="0" smtClean="0"/>
              <a:t>, (fin du </a:t>
            </a:r>
            <a:r>
              <a:rPr lang="fr-FR" sz="2400" b="1" dirty="0" err="1" smtClean="0"/>
              <a:t>dai</a:t>
            </a:r>
            <a:r>
              <a:rPr lang="fr-FR" sz="2400" b="1" dirty="0" smtClean="0"/>
              <a:t>), toute la quantité de gazole injectée entre </a:t>
            </a:r>
            <a:r>
              <a:rPr lang="fr-FR" sz="2400" b="1" dirty="0" smtClean="0">
                <a:solidFill>
                  <a:srgbClr val="FF0000"/>
                </a:solidFill>
              </a:rPr>
              <a:t>T0</a:t>
            </a:r>
            <a:r>
              <a:rPr lang="fr-FR" sz="2400" b="1" dirty="0" smtClean="0"/>
              <a:t> et </a:t>
            </a:r>
            <a:r>
              <a:rPr lang="fr-FR" sz="2400" b="1" dirty="0" smtClean="0">
                <a:solidFill>
                  <a:srgbClr val="FF0000"/>
                </a:solidFill>
              </a:rPr>
              <a:t>T1</a:t>
            </a:r>
            <a:r>
              <a:rPr lang="fr-FR" sz="2400" b="1" dirty="0" smtClean="0"/>
              <a:t> va s'auto enflammer spontanément.</a:t>
            </a:r>
          </a:p>
          <a:p>
            <a:endParaRPr lang="fr-FR" sz="2400" b="1" dirty="0" smtClean="0"/>
          </a:p>
          <a:p>
            <a:r>
              <a:rPr lang="fr-FR" sz="2400" b="1" dirty="0" smtClean="0"/>
              <a:t> Plus cette quantité est importante, plus la montée en pression spontanée dans le cylindre va être forte d'où chocs de pression sur le piston : contraintes mécaniques élevées, bruit important.</a:t>
            </a:r>
          </a:p>
          <a:p>
            <a:endParaRPr lang="fr-FR" sz="2400" b="1" dirty="0"/>
          </a:p>
        </p:txBody>
      </p:sp>
      <p:sp>
        <p:nvSpPr>
          <p:cNvPr id="2051" name="Rectangle 3"/>
          <p:cNvSpPr>
            <a:spLocks noChangeArrowheads="1"/>
          </p:cNvSpPr>
          <p:nvPr/>
        </p:nvSpPr>
        <p:spPr bwMode="auto">
          <a:xfrm>
            <a:off x="928662" y="571480"/>
            <a:ext cx="571504"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a:t>
            </a:r>
            <a:endParaRPr kumimoji="0" lang="fr-FR"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3"/>
          <p:cNvSpPr>
            <a:spLocks noChangeArrowheads="1"/>
          </p:cNvSpPr>
          <p:nvPr/>
        </p:nvSpPr>
        <p:spPr bwMode="auto">
          <a:xfrm>
            <a:off x="928662" y="1071546"/>
            <a:ext cx="500066"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b)</a:t>
            </a:r>
            <a:endParaRPr kumimoji="0" lang="fr-FR"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10" name="Espace réservé de la date 9"/>
          <p:cNvSpPr>
            <a:spLocks noGrp="1"/>
          </p:cNvSpPr>
          <p:nvPr>
            <p:ph type="dt" sz="half" idx="10"/>
          </p:nvPr>
        </p:nvSpPr>
        <p:spPr/>
        <p:txBody>
          <a:bodyPr/>
          <a:lstStyle/>
          <a:p>
            <a:fld id="{D2B2AC82-606A-49C7-B322-85BD919AFCEE}" type="datetime1">
              <a:rPr lang="fr-FR" smtClean="0"/>
              <a:pPr/>
              <a:t>04/04/2010</a:t>
            </a:fld>
            <a:endParaRPr lang="fr-BE"/>
          </a:p>
        </p:txBody>
      </p:sp>
      <p:sp>
        <p:nvSpPr>
          <p:cNvPr id="11" name="Espace réservé du numéro de diapositive 10"/>
          <p:cNvSpPr>
            <a:spLocks noGrp="1"/>
          </p:cNvSpPr>
          <p:nvPr>
            <p:ph type="sldNum" sz="quarter" idx="12"/>
          </p:nvPr>
        </p:nvSpPr>
        <p:spPr/>
        <p:txBody>
          <a:bodyPr/>
          <a:lstStyle/>
          <a:p>
            <a:fld id="{CF4668DC-857F-487D-BFFA-8C0CA5037977}" type="slidenum">
              <a:rPr lang="fr-BE" smtClean="0"/>
              <a:pPr/>
              <a:t>21</a:t>
            </a:fld>
            <a:endParaRPr lang="fr-BE"/>
          </a:p>
        </p:txBody>
      </p:sp>
      <p:sp>
        <p:nvSpPr>
          <p:cNvPr id="12" name="Espace réservé du pied de page 11"/>
          <p:cNvSpPr>
            <a:spLocks noGrp="1"/>
          </p:cNvSpPr>
          <p:nvPr>
            <p:ph type="ftr" sz="quarter" idx="11"/>
          </p:nvPr>
        </p:nvSpPr>
        <p:spPr/>
        <p:txBody>
          <a:bodyPr/>
          <a:lstStyle/>
          <a:p>
            <a:r>
              <a:rPr lang="fr-FR" smtClean="0"/>
              <a:t>Combustibles et lubrifiants                              FORMATEUR: BELLOUMI AHMED</a:t>
            </a:r>
            <a:endParaRPr lang="fr-BE"/>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500" decel="50000" fill="hold">
                                          <p:stCondLst>
                                            <p:cond delay="0"/>
                                          </p:stCondLst>
                                        </p:cTn>
                                        <p:tgtEl>
                                          <p:spTgt spid="2050"/>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050"/>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050"/>
                                        </p:tgtEl>
                                        <p:attrNameLst>
                                          <p:attrName>ppt_w</p:attrName>
                                        </p:attrNameLst>
                                      </p:cBhvr>
                                      <p:tavLst>
                                        <p:tav tm="0">
                                          <p:val>
                                            <p:strVal val="#ppt_w*.05"/>
                                          </p:val>
                                        </p:tav>
                                        <p:tav tm="100000">
                                          <p:val>
                                            <p:strVal val="#ppt_w"/>
                                          </p:val>
                                        </p:tav>
                                      </p:tavLst>
                                    </p:anim>
                                    <p:anim calcmode="lin" valueType="num">
                                      <p:cBhvr>
                                        <p:cTn id="10" dur="1000" fill="hold"/>
                                        <p:tgtEl>
                                          <p:spTgt spid="2050"/>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050"/>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050"/>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050"/>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050"/>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2051"/>
                                        </p:tgtEl>
                                        <p:attrNameLst>
                                          <p:attrName>style.visibility</p:attrName>
                                        </p:attrNameLst>
                                      </p:cBhvr>
                                      <p:to>
                                        <p:strVal val="visible"/>
                                      </p:to>
                                    </p:set>
                                    <p:anim calcmode="lin" valueType="num">
                                      <p:cBhvr>
                                        <p:cTn id="17" dur="500" decel="50000" fill="hold">
                                          <p:stCondLst>
                                            <p:cond delay="0"/>
                                          </p:stCondLst>
                                        </p:cTn>
                                        <p:tgtEl>
                                          <p:spTgt spid="2051"/>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2051"/>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2051"/>
                                        </p:tgtEl>
                                        <p:attrNameLst>
                                          <p:attrName>ppt_w</p:attrName>
                                        </p:attrNameLst>
                                      </p:cBhvr>
                                      <p:tavLst>
                                        <p:tav tm="0">
                                          <p:val>
                                            <p:strVal val="#ppt_w*.05"/>
                                          </p:val>
                                        </p:tav>
                                        <p:tav tm="100000">
                                          <p:val>
                                            <p:strVal val="#ppt_w"/>
                                          </p:val>
                                        </p:tav>
                                      </p:tavLst>
                                    </p:anim>
                                    <p:anim calcmode="lin" valueType="num">
                                      <p:cBhvr>
                                        <p:cTn id="20" dur="1000" fill="hold"/>
                                        <p:tgtEl>
                                          <p:spTgt spid="2051"/>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2051"/>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2051"/>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2051"/>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2051"/>
                                        </p:tgtEl>
                                      </p:cBhvr>
                                    </p:animEffect>
                                  </p:childTnLst>
                                </p:cTn>
                              </p:par>
                              <p:par>
                                <p:cTn id="25" presetID="25"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30" dur="1000" fill="hold"/>
                                        <p:tgtEl>
                                          <p:spTgt spid="7"/>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25" presetClass="entr" presetSubtype="0" fill="hold" nodeType="clickEffect">
                                  <p:stCondLst>
                                    <p:cond delay="0"/>
                                  </p:stCondLst>
                                  <p:childTnLst>
                                    <p:set>
                                      <p:cBhvr>
                                        <p:cTn id="38" dur="1" fill="hold">
                                          <p:stCondLst>
                                            <p:cond delay="0"/>
                                          </p:stCondLst>
                                        </p:cTn>
                                        <p:tgtEl>
                                          <p:spTgt spid="5">
                                            <p:txEl>
                                              <p:pRg st="0" end="0"/>
                                            </p:txEl>
                                          </p:spTgt>
                                        </p:tgtEl>
                                        <p:attrNameLst>
                                          <p:attrName>style.visibility</p:attrName>
                                        </p:attrNameLst>
                                      </p:cBhvr>
                                      <p:to>
                                        <p:strVal val="visible"/>
                                      </p:to>
                                    </p:set>
                                    <p:anim calcmode="lin" valueType="num">
                                      <p:cBhvr>
                                        <p:cTn id="39" dur="500" decel="50000" fill="hold">
                                          <p:stCondLst>
                                            <p:cond delay="0"/>
                                          </p:stCondLst>
                                        </p:cTn>
                                        <p:tgtEl>
                                          <p:spTgt spid="5">
                                            <p:txEl>
                                              <p:pRg st="0" end="0"/>
                                            </p:txEl>
                                          </p:spTgt>
                                        </p:tgtEl>
                                        <p:attrNameLst>
                                          <p:attrName>style.rotation</p:attrName>
                                        </p:attrNameLst>
                                      </p:cBhvr>
                                      <p:tavLst>
                                        <p:tav tm="0">
                                          <p:val>
                                            <p:fltVal val="-90"/>
                                          </p:val>
                                        </p:tav>
                                        <p:tav tm="100000">
                                          <p:val>
                                            <p:fltVal val="0"/>
                                          </p:val>
                                        </p:tav>
                                      </p:tavLst>
                                    </p:anim>
                                    <p:anim calcmode="lin" valueType="num">
                                      <p:cBhvr>
                                        <p:cTn id="40" dur="500" decel="50000" fill="hold">
                                          <p:stCondLst>
                                            <p:cond delay="0"/>
                                          </p:stCondLst>
                                        </p:cTn>
                                        <p:tgtEl>
                                          <p:spTgt spid="5">
                                            <p:txEl>
                                              <p:pRg st="0" end="0"/>
                                            </p:txEl>
                                          </p:spTgt>
                                        </p:tgtEl>
                                        <p:attrNameLst>
                                          <p:attrName>ppt_w</p:attrName>
                                        </p:attrNameLst>
                                      </p:cBhvr>
                                      <p:tavLst>
                                        <p:tav tm="0">
                                          <p:val>
                                            <p:strVal val="#ppt_w"/>
                                          </p:val>
                                        </p:tav>
                                        <p:tav tm="100000">
                                          <p:val>
                                            <p:strVal val="#ppt_w*.05"/>
                                          </p:val>
                                        </p:tav>
                                      </p:tavLst>
                                    </p:anim>
                                    <p:anim calcmode="lin" valueType="num">
                                      <p:cBhvr>
                                        <p:cTn id="41" dur="500" accel="50000" fill="hold">
                                          <p:stCondLst>
                                            <p:cond delay="500"/>
                                          </p:stCondLst>
                                        </p:cTn>
                                        <p:tgtEl>
                                          <p:spTgt spid="5">
                                            <p:txEl>
                                              <p:pRg st="0" end="0"/>
                                            </p:txEl>
                                          </p:spTgt>
                                        </p:tgtEl>
                                        <p:attrNameLst>
                                          <p:attrName>ppt_w</p:attrName>
                                        </p:attrNameLst>
                                      </p:cBhvr>
                                      <p:tavLst>
                                        <p:tav tm="0">
                                          <p:val>
                                            <p:strVal val="#ppt_w*.05"/>
                                          </p:val>
                                        </p:tav>
                                        <p:tav tm="100000">
                                          <p:val>
                                            <p:strVal val="#ppt_w"/>
                                          </p:val>
                                        </p:tav>
                                      </p:tavLst>
                                    </p:anim>
                                    <p:anim calcmode="lin" valueType="num">
                                      <p:cBhvr>
                                        <p:cTn id="42" dur="1000" fill="hold"/>
                                        <p:tgtEl>
                                          <p:spTgt spid="5">
                                            <p:txEl>
                                              <p:pRg st="0" end="0"/>
                                            </p:txEl>
                                          </p:spTgt>
                                        </p:tgtEl>
                                        <p:attrNameLst>
                                          <p:attrName>ppt_h</p:attrName>
                                        </p:attrNameLst>
                                      </p:cBhvr>
                                      <p:tavLst>
                                        <p:tav tm="0">
                                          <p:val>
                                            <p:strVal val="#ppt_h"/>
                                          </p:val>
                                        </p:tav>
                                        <p:tav tm="100000">
                                          <p:val>
                                            <p:strVal val="#ppt_h"/>
                                          </p:val>
                                        </p:tav>
                                      </p:tavLst>
                                    </p:anim>
                                    <p:anim calcmode="lin" valueType="num">
                                      <p:cBhvr>
                                        <p:cTn id="43" dur="500" decel="50000" fill="hold">
                                          <p:stCondLst>
                                            <p:cond delay="0"/>
                                          </p:stCondLst>
                                        </p:cTn>
                                        <p:tgtEl>
                                          <p:spTgt spid="5">
                                            <p:txEl>
                                              <p:pRg st="0" end="0"/>
                                            </p:txEl>
                                          </p:spTgt>
                                        </p:tgtEl>
                                        <p:attrNameLst>
                                          <p:attrName>ppt_x</p:attrName>
                                        </p:attrNameLst>
                                      </p:cBhvr>
                                      <p:tavLst>
                                        <p:tav tm="0">
                                          <p:val>
                                            <p:strVal val="#ppt_x+.4"/>
                                          </p:val>
                                        </p:tav>
                                        <p:tav tm="100000">
                                          <p:val>
                                            <p:strVal val="#ppt_x"/>
                                          </p:val>
                                        </p:tav>
                                      </p:tavLst>
                                    </p:anim>
                                    <p:anim calcmode="lin" valueType="num">
                                      <p:cBhvr>
                                        <p:cTn id="44" dur="500" decel="50000" fill="hold">
                                          <p:stCondLst>
                                            <p:cond delay="0"/>
                                          </p:stCondLst>
                                        </p:cTn>
                                        <p:tgtEl>
                                          <p:spTgt spid="5">
                                            <p:txEl>
                                              <p:pRg st="0" end="0"/>
                                            </p:txEl>
                                          </p:spTgt>
                                        </p:tgtEl>
                                        <p:attrNameLst>
                                          <p:attrName>ppt_y</p:attrName>
                                        </p:attrNameLst>
                                      </p:cBhvr>
                                      <p:tavLst>
                                        <p:tav tm="0">
                                          <p:val>
                                            <p:strVal val="#ppt_y-.2"/>
                                          </p:val>
                                        </p:tav>
                                        <p:tav tm="100000">
                                          <p:val>
                                            <p:strVal val="#ppt_y+.1"/>
                                          </p:val>
                                        </p:tav>
                                      </p:tavLst>
                                    </p:anim>
                                    <p:anim calcmode="lin" valueType="num">
                                      <p:cBhvr>
                                        <p:cTn id="45" dur="500" accel="50000" fill="hold">
                                          <p:stCondLst>
                                            <p:cond delay="500"/>
                                          </p:stCondLst>
                                        </p:cTn>
                                        <p:tgtEl>
                                          <p:spTgt spid="5">
                                            <p:txEl>
                                              <p:pRg st="0" end="0"/>
                                            </p:txEl>
                                          </p:spTgt>
                                        </p:tgtEl>
                                        <p:attrNameLst>
                                          <p:attrName>ppt_y</p:attrName>
                                        </p:attrNameLst>
                                      </p:cBhvr>
                                      <p:tavLst>
                                        <p:tav tm="0">
                                          <p:val>
                                            <p:strVal val="#ppt_y+.1"/>
                                          </p:val>
                                        </p:tav>
                                        <p:tav tm="100000">
                                          <p:val>
                                            <p:strVal val="#ppt_y"/>
                                          </p:val>
                                        </p:tav>
                                      </p:tavLst>
                                    </p:anim>
                                    <p:animEffect transition="in" filter="fade">
                                      <p:cBhvr>
                                        <p:cTn id="46" dur="1000" decel="50000">
                                          <p:stCondLst>
                                            <p:cond delay="0"/>
                                          </p:stCondLst>
                                        </p:cTn>
                                        <p:tgtEl>
                                          <p:spTgt spid="5">
                                            <p:txEl>
                                              <p:pRg st="0" end="0"/>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25" presetClass="entr" presetSubtype="0" fill="hold" nodeType="clickEffect">
                                  <p:stCondLst>
                                    <p:cond delay="0"/>
                                  </p:stCondLst>
                                  <p:childTnLst>
                                    <p:set>
                                      <p:cBhvr>
                                        <p:cTn id="50" dur="1" fill="hold">
                                          <p:stCondLst>
                                            <p:cond delay="0"/>
                                          </p:stCondLst>
                                        </p:cTn>
                                        <p:tgtEl>
                                          <p:spTgt spid="5">
                                            <p:txEl>
                                              <p:pRg st="2" end="2"/>
                                            </p:txEl>
                                          </p:spTgt>
                                        </p:tgtEl>
                                        <p:attrNameLst>
                                          <p:attrName>style.visibility</p:attrName>
                                        </p:attrNameLst>
                                      </p:cBhvr>
                                      <p:to>
                                        <p:strVal val="visible"/>
                                      </p:to>
                                    </p:set>
                                    <p:anim calcmode="lin" valueType="num">
                                      <p:cBhvr>
                                        <p:cTn id="51" dur="500" decel="50000" fill="hold">
                                          <p:stCondLst>
                                            <p:cond delay="0"/>
                                          </p:stCondLst>
                                        </p:cTn>
                                        <p:tgtEl>
                                          <p:spTgt spid="5">
                                            <p:txEl>
                                              <p:pRg st="2" end="2"/>
                                            </p:txEl>
                                          </p:spTgt>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5">
                                            <p:txEl>
                                              <p:pRg st="2" end="2"/>
                                            </p:txEl>
                                          </p:spTgt>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5">
                                            <p:txEl>
                                              <p:pRg st="2" end="2"/>
                                            </p:txEl>
                                          </p:spTgt>
                                        </p:tgtEl>
                                        <p:attrNameLst>
                                          <p:attrName>ppt_w</p:attrName>
                                        </p:attrNameLst>
                                      </p:cBhvr>
                                      <p:tavLst>
                                        <p:tav tm="0">
                                          <p:val>
                                            <p:strVal val="#ppt_w*.05"/>
                                          </p:val>
                                        </p:tav>
                                        <p:tav tm="100000">
                                          <p:val>
                                            <p:strVal val="#ppt_w"/>
                                          </p:val>
                                        </p:tav>
                                      </p:tavLst>
                                    </p:anim>
                                    <p:anim calcmode="lin" valueType="num">
                                      <p:cBhvr>
                                        <p:cTn id="54" dur="1000" fill="hold"/>
                                        <p:tgtEl>
                                          <p:spTgt spid="5">
                                            <p:txEl>
                                              <p:pRg st="2" end="2"/>
                                            </p:txEl>
                                          </p:spTgt>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5">
                                            <p:txEl>
                                              <p:pRg st="2" end="2"/>
                                            </p:txEl>
                                          </p:spTgt>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5">
                                            <p:txEl>
                                              <p:pRg st="2" end="2"/>
                                            </p:txEl>
                                          </p:spTgt>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5">
                                            <p:txEl>
                                              <p:pRg st="2" end="2"/>
                                            </p:txEl>
                                          </p:spTgt>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5">
                                            <p:txEl>
                                              <p:pRg st="2" end="2"/>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5" presetClass="entr" presetSubtype="0" fill="hold" nodeType="clickEffect">
                                  <p:stCondLst>
                                    <p:cond delay="0"/>
                                  </p:stCondLst>
                                  <p:childTnLst>
                                    <p:set>
                                      <p:cBhvr>
                                        <p:cTn id="62" dur="1" fill="hold">
                                          <p:stCondLst>
                                            <p:cond delay="0"/>
                                          </p:stCondLst>
                                        </p:cTn>
                                        <p:tgtEl>
                                          <p:spTgt spid="5">
                                            <p:txEl>
                                              <p:pRg st="4" end="4"/>
                                            </p:txEl>
                                          </p:spTgt>
                                        </p:tgtEl>
                                        <p:attrNameLst>
                                          <p:attrName>style.visibility</p:attrName>
                                        </p:attrNameLst>
                                      </p:cBhvr>
                                      <p:to>
                                        <p:strVal val="visible"/>
                                      </p:to>
                                    </p:set>
                                    <p:anim calcmode="lin" valueType="num">
                                      <p:cBhvr>
                                        <p:cTn id="63" dur="500" decel="50000" fill="hold">
                                          <p:stCondLst>
                                            <p:cond delay="0"/>
                                          </p:stCondLst>
                                        </p:cTn>
                                        <p:tgtEl>
                                          <p:spTgt spid="5">
                                            <p:txEl>
                                              <p:pRg st="4" end="4"/>
                                            </p:txEl>
                                          </p:spTgt>
                                        </p:tgtEl>
                                        <p:attrNameLst>
                                          <p:attrName>style.rotation</p:attrName>
                                        </p:attrNameLst>
                                      </p:cBhvr>
                                      <p:tavLst>
                                        <p:tav tm="0">
                                          <p:val>
                                            <p:fltVal val="-90"/>
                                          </p:val>
                                        </p:tav>
                                        <p:tav tm="100000">
                                          <p:val>
                                            <p:fltVal val="0"/>
                                          </p:val>
                                        </p:tav>
                                      </p:tavLst>
                                    </p:anim>
                                    <p:anim calcmode="lin" valueType="num">
                                      <p:cBhvr>
                                        <p:cTn id="64" dur="500" decel="50000" fill="hold">
                                          <p:stCondLst>
                                            <p:cond delay="0"/>
                                          </p:stCondLst>
                                        </p:cTn>
                                        <p:tgtEl>
                                          <p:spTgt spid="5">
                                            <p:txEl>
                                              <p:pRg st="4" end="4"/>
                                            </p:txEl>
                                          </p:spTgt>
                                        </p:tgtEl>
                                        <p:attrNameLst>
                                          <p:attrName>ppt_w</p:attrName>
                                        </p:attrNameLst>
                                      </p:cBhvr>
                                      <p:tavLst>
                                        <p:tav tm="0">
                                          <p:val>
                                            <p:strVal val="#ppt_w"/>
                                          </p:val>
                                        </p:tav>
                                        <p:tav tm="100000">
                                          <p:val>
                                            <p:strVal val="#ppt_w*.05"/>
                                          </p:val>
                                        </p:tav>
                                      </p:tavLst>
                                    </p:anim>
                                    <p:anim calcmode="lin" valueType="num">
                                      <p:cBhvr>
                                        <p:cTn id="65" dur="500" accel="50000" fill="hold">
                                          <p:stCondLst>
                                            <p:cond delay="500"/>
                                          </p:stCondLst>
                                        </p:cTn>
                                        <p:tgtEl>
                                          <p:spTgt spid="5">
                                            <p:txEl>
                                              <p:pRg st="4" end="4"/>
                                            </p:txEl>
                                          </p:spTgt>
                                        </p:tgtEl>
                                        <p:attrNameLst>
                                          <p:attrName>ppt_w</p:attrName>
                                        </p:attrNameLst>
                                      </p:cBhvr>
                                      <p:tavLst>
                                        <p:tav tm="0">
                                          <p:val>
                                            <p:strVal val="#ppt_w*.05"/>
                                          </p:val>
                                        </p:tav>
                                        <p:tav tm="100000">
                                          <p:val>
                                            <p:strVal val="#ppt_w"/>
                                          </p:val>
                                        </p:tav>
                                      </p:tavLst>
                                    </p:anim>
                                    <p:anim calcmode="lin" valueType="num">
                                      <p:cBhvr>
                                        <p:cTn id="66" dur="1000" fill="hold"/>
                                        <p:tgtEl>
                                          <p:spTgt spid="5">
                                            <p:txEl>
                                              <p:pRg st="4" end="4"/>
                                            </p:txEl>
                                          </p:spTgt>
                                        </p:tgtEl>
                                        <p:attrNameLst>
                                          <p:attrName>ppt_h</p:attrName>
                                        </p:attrNameLst>
                                      </p:cBhvr>
                                      <p:tavLst>
                                        <p:tav tm="0">
                                          <p:val>
                                            <p:strVal val="#ppt_h"/>
                                          </p:val>
                                        </p:tav>
                                        <p:tav tm="100000">
                                          <p:val>
                                            <p:strVal val="#ppt_h"/>
                                          </p:val>
                                        </p:tav>
                                      </p:tavLst>
                                    </p:anim>
                                    <p:anim calcmode="lin" valueType="num">
                                      <p:cBhvr>
                                        <p:cTn id="67" dur="500" decel="50000" fill="hold">
                                          <p:stCondLst>
                                            <p:cond delay="0"/>
                                          </p:stCondLst>
                                        </p:cTn>
                                        <p:tgtEl>
                                          <p:spTgt spid="5">
                                            <p:txEl>
                                              <p:pRg st="4" end="4"/>
                                            </p:txEl>
                                          </p:spTgt>
                                        </p:tgtEl>
                                        <p:attrNameLst>
                                          <p:attrName>ppt_x</p:attrName>
                                        </p:attrNameLst>
                                      </p:cBhvr>
                                      <p:tavLst>
                                        <p:tav tm="0">
                                          <p:val>
                                            <p:strVal val="#ppt_x+.4"/>
                                          </p:val>
                                        </p:tav>
                                        <p:tav tm="100000">
                                          <p:val>
                                            <p:strVal val="#ppt_x"/>
                                          </p:val>
                                        </p:tav>
                                      </p:tavLst>
                                    </p:anim>
                                    <p:anim calcmode="lin" valueType="num">
                                      <p:cBhvr>
                                        <p:cTn id="68" dur="500" decel="50000" fill="hold">
                                          <p:stCondLst>
                                            <p:cond delay="0"/>
                                          </p:stCondLst>
                                        </p:cTn>
                                        <p:tgtEl>
                                          <p:spTgt spid="5">
                                            <p:txEl>
                                              <p:pRg st="4" end="4"/>
                                            </p:txEl>
                                          </p:spTgt>
                                        </p:tgtEl>
                                        <p:attrNameLst>
                                          <p:attrName>ppt_y</p:attrName>
                                        </p:attrNameLst>
                                      </p:cBhvr>
                                      <p:tavLst>
                                        <p:tav tm="0">
                                          <p:val>
                                            <p:strVal val="#ppt_y-.2"/>
                                          </p:val>
                                        </p:tav>
                                        <p:tav tm="100000">
                                          <p:val>
                                            <p:strVal val="#ppt_y+.1"/>
                                          </p:val>
                                        </p:tav>
                                      </p:tavLst>
                                    </p:anim>
                                    <p:anim calcmode="lin" valueType="num">
                                      <p:cBhvr>
                                        <p:cTn id="69" dur="500" accel="50000" fill="hold">
                                          <p:stCondLst>
                                            <p:cond delay="500"/>
                                          </p:stCondLst>
                                        </p:cTn>
                                        <p:tgtEl>
                                          <p:spTgt spid="5">
                                            <p:txEl>
                                              <p:pRg st="4" end="4"/>
                                            </p:txEl>
                                          </p:spTgt>
                                        </p:tgtEl>
                                        <p:attrNameLst>
                                          <p:attrName>ppt_y</p:attrName>
                                        </p:attrNameLst>
                                      </p:cBhvr>
                                      <p:tavLst>
                                        <p:tav tm="0">
                                          <p:val>
                                            <p:strVal val="#ppt_y+.1"/>
                                          </p:val>
                                        </p:tav>
                                        <p:tav tm="100000">
                                          <p:val>
                                            <p:strVal val="#ppt_y"/>
                                          </p:val>
                                        </p:tav>
                                      </p:tavLst>
                                    </p:anim>
                                    <p:animEffect transition="in" filter="fade">
                                      <p:cBhvr>
                                        <p:cTn id="70" dur="1000" decel="50000">
                                          <p:stCondLst>
                                            <p:cond delay="0"/>
                                          </p:stCondLst>
                                        </p:cTn>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071546"/>
            <a:ext cx="9144000" cy="5572140"/>
          </a:xfrm>
        </p:spPr>
        <p:txBody>
          <a:bodyPr>
            <a:normAutofit/>
          </a:bodyPr>
          <a:lstStyle/>
          <a:p>
            <a:pPr>
              <a:buNone/>
            </a:pPr>
            <a:r>
              <a:rPr lang="fr-FR" sz="2800" b="1" dirty="0" smtClean="0"/>
              <a:t>Pour le moteur à allumage commandé, le cliquetis est la combustion incontrôlée la plus fréquente et la plus destructrice (destruction rapide du piston, des soupapes, …). </a:t>
            </a:r>
          </a:p>
          <a:p>
            <a:pPr>
              <a:buNone/>
            </a:pPr>
            <a:r>
              <a:rPr lang="fr-FR" sz="2800" b="1" dirty="0" smtClean="0">
                <a:solidFill>
                  <a:srgbClr val="CC0066"/>
                </a:solidFill>
              </a:rPr>
              <a:t>Le cliquetis est l'explosion d'une partie de la masse de mélange, qui pendant la combustion, n'a pas encore été atteint par le front de flamme.</a:t>
            </a:r>
          </a:p>
          <a:p>
            <a:pPr>
              <a:buNone/>
            </a:pPr>
            <a:r>
              <a:rPr lang="fr-FR" sz="2800" b="1" dirty="0" smtClean="0">
                <a:solidFill>
                  <a:srgbClr val="CC0066"/>
                </a:solidFill>
              </a:rPr>
              <a:t>Il résulte du cliquetis une augmentation très brutale de la pression et de la température locales suivie d'une onde de choc (vibrations) très importante.</a:t>
            </a:r>
          </a:p>
        </p:txBody>
      </p:sp>
      <p:sp>
        <p:nvSpPr>
          <p:cNvPr id="2" name="Titre 1"/>
          <p:cNvSpPr>
            <a:spLocks noGrp="1"/>
          </p:cNvSpPr>
          <p:nvPr>
            <p:ph type="title"/>
          </p:nvPr>
        </p:nvSpPr>
        <p:spPr>
          <a:xfrm>
            <a:off x="428596" y="142852"/>
            <a:ext cx="8229600" cy="830997"/>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Le cliquetis</a:t>
            </a:r>
          </a:p>
        </p:txBody>
      </p:sp>
      <p:sp>
        <p:nvSpPr>
          <p:cNvPr id="7" name="Espace réservé de la date 6"/>
          <p:cNvSpPr>
            <a:spLocks noGrp="1"/>
          </p:cNvSpPr>
          <p:nvPr>
            <p:ph type="dt" sz="half" idx="10"/>
          </p:nvPr>
        </p:nvSpPr>
        <p:spPr/>
        <p:txBody>
          <a:bodyPr/>
          <a:lstStyle/>
          <a:p>
            <a:fld id="{BD638B33-EBBB-406E-A979-892B5C8DB2A4}" type="datetime1">
              <a:rPr lang="fr-FR" smtClean="0"/>
              <a:pPr/>
              <a:t>04/04/2010</a:t>
            </a:fld>
            <a:endParaRPr lang="fr-BE"/>
          </a:p>
        </p:txBody>
      </p:sp>
      <p:sp>
        <p:nvSpPr>
          <p:cNvPr id="8" name="Espace réservé du numéro de diapositive 7"/>
          <p:cNvSpPr>
            <a:spLocks noGrp="1"/>
          </p:cNvSpPr>
          <p:nvPr>
            <p:ph type="sldNum" sz="quarter" idx="12"/>
          </p:nvPr>
        </p:nvSpPr>
        <p:spPr/>
        <p:txBody>
          <a:bodyPr/>
          <a:lstStyle/>
          <a:p>
            <a:fld id="{CF4668DC-857F-487D-BFFA-8C0CA5037977}" type="slidenum">
              <a:rPr lang="fr-BE" smtClean="0"/>
              <a:pPr/>
              <a:t>22</a:t>
            </a:fld>
            <a:endParaRPr lang="fr-BE"/>
          </a:p>
        </p:txBody>
      </p:sp>
      <p:sp>
        <p:nvSpPr>
          <p:cNvPr id="9" name="Espace réservé du pied de page 8"/>
          <p:cNvSpPr>
            <a:spLocks noGrp="1"/>
          </p:cNvSpPr>
          <p:nvPr>
            <p:ph type="ftr" sz="quarter" idx="11"/>
          </p:nvPr>
        </p:nvSpPr>
        <p:spPr/>
        <p:txBody>
          <a:bodyPr/>
          <a:lstStyle/>
          <a:p>
            <a:r>
              <a:rPr lang="fr-FR" smtClean="0"/>
              <a:t>Combustibles et lubrifiants                              FORMATEUR: BELLOUMI AHMED</a:t>
            </a:r>
            <a:endParaRPr lang="fr-BE"/>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2"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34"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928670"/>
            <a:ext cx="7467600" cy="5643578"/>
          </a:xfrm>
        </p:spPr>
        <p:txBody>
          <a:bodyPr>
            <a:normAutofit/>
          </a:bodyPr>
          <a:lstStyle/>
          <a:p>
            <a:r>
              <a:rPr lang="fr-FR" sz="2400" b="1" dirty="0" smtClean="0"/>
              <a:t>tai : l'instant où les End gaz atteignent la température d'auto inflammation ;</a:t>
            </a:r>
          </a:p>
          <a:p>
            <a:r>
              <a:rPr lang="fr-FR" sz="2400" b="1" dirty="0" err="1" smtClean="0"/>
              <a:t>dai</a:t>
            </a:r>
            <a:r>
              <a:rPr lang="fr-FR" sz="2400" b="1" dirty="0" smtClean="0"/>
              <a:t> : le délai d'auto inflammation ;</a:t>
            </a:r>
          </a:p>
          <a:p>
            <a:r>
              <a:rPr lang="fr-FR" sz="2400" b="1" dirty="0" smtClean="0"/>
              <a:t>AA: l'instant d'allumage.</a:t>
            </a:r>
          </a:p>
          <a:p>
            <a:endParaRPr lang="fr-FR" sz="2400" dirty="0"/>
          </a:p>
        </p:txBody>
      </p:sp>
      <p:sp>
        <p:nvSpPr>
          <p:cNvPr id="2" name="Titre 1"/>
          <p:cNvSpPr>
            <a:spLocks noGrp="1"/>
          </p:cNvSpPr>
          <p:nvPr>
            <p:ph type="title"/>
          </p:nvPr>
        </p:nvSpPr>
        <p:spPr>
          <a:xfrm>
            <a:off x="301752" y="0"/>
            <a:ext cx="2127108" cy="987552"/>
          </a:xfrm>
        </p:spPr>
        <p:txBody>
          <a:bodyPr>
            <a:normAutofit fontScale="90000"/>
          </a:bodyPr>
          <a:lstStyle/>
          <a:p>
            <a:r>
              <a:rPr lang="fr-FR" b="1" u="sng" dirty="0" smtClean="0">
                <a:solidFill>
                  <a:srgbClr val="FF0000"/>
                </a:solidFill>
              </a:rPr>
              <a:t/>
            </a:r>
            <a:br>
              <a:rPr lang="fr-FR" b="1" u="sng" dirty="0" smtClean="0">
                <a:solidFill>
                  <a:srgbClr val="FF0000"/>
                </a:solidFill>
              </a:rPr>
            </a:br>
            <a:r>
              <a:rPr lang="fr-FR" b="1" u="sng" dirty="0" smtClean="0">
                <a:solidFill>
                  <a:srgbClr val="FF0000"/>
                </a:solidFill>
              </a:rPr>
              <a:t/>
            </a:r>
            <a:br>
              <a:rPr lang="fr-FR" b="1" u="sng" dirty="0" smtClean="0">
                <a:solidFill>
                  <a:srgbClr val="FF0000"/>
                </a:solidFill>
              </a:rPr>
            </a:br>
            <a:r>
              <a:rPr lang="fr-FR" dirty="0" smtClean="0">
                <a:solidFill>
                  <a:srgbClr val="FF0000"/>
                </a:solidFill>
              </a:rPr>
              <a:t> </a:t>
            </a:r>
            <a:r>
              <a:rPr lang="fr-FR" u="sng" dirty="0" smtClean="0">
                <a:solidFill>
                  <a:srgbClr val="FF0000"/>
                </a:solidFill>
              </a:rPr>
              <a:t>Soient :</a:t>
            </a:r>
            <a:r>
              <a:rPr lang="fr-FR" b="1" u="sng" dirty="0" smtClean="0">
                <a:solidFill>
                  <a:srgbClr val="FF0000"/>
                </a:solidFill>
              </a:rPr>
              <a:t/>
            </a:r>
            <a:br>
              <a:rPr lang="fr-FR" b="1" u="sng" dirty="0" smtClean="0">
                <a:solidFill>
                  <a:srgbClr val="FF0000"/>
                </a:solidFill>
              </a:rPr>
            </a:br>
            <a:r>
              <a:rPr lang="fr-FR" b="1" u="sng" dirty="0" smtClean="0">
                <a:solidFill>
                  <a:srgbClr val="FF0000"/>
                </a:solidFill>
              </a:rPr>
              <a:t/>
            </a:r>
            <a:br>
              <a:rPr lang="fr-FR" b="1" u="sng" dirty="0" smtClean="0">
                <a:solidFill>
                  <a:srgbClr val="FF0000"/>
                </a:solidFill>
              </a:rPr>
            </a:br>
            <a:endParaRPr lang="fr-FR" dirty="0"/>
          </a:p>
        </p:txBody>
      </p:sp>
      <p:pic>
        <p:nvPicPr>
          <p:cNvPr id="4" name="Picture 2"/>
          <p:cNvPicPr>
            <a:picLocks noChangeAspect="1" noChangeArrowheads="1"/>
          </p:cNvPicPr>
          <p:nvPr/>
        </p:nvPicPr>
        <p:blipFill>
          <a:blip r:embed="rId3"/>
          <a:srcRect/>
          <a:stretch>
            <a:fillRect/>
          </a:stretch>
        </p:blipFill>
        <p:spPr bwMode="auto">
          <a:xfrm>
            <a:off x="4143340" y="2643182"/>
            <a:ext cx="5000660" cy="3214710"/>
          </a:xfrm>
          <a:prstGeom prst="rect">
            <a:avLst/>
          </a:prstGeom>
          <a:noFill/>
          <a:ln w="9525">
            <a:noFill/>
            <a:miter lim="800000"/>
            <a:headEnd/>
            <a:tailEnd/>
          </a:ln>
          <a:effectLst/>
        </p:spPr>
      </p:pic>
      <p:sp>
        <p:nvSpPr>
          <p:cNvPr id="5" name="Rectangle 4"/>
          <p:cNvSpPr/>
          <p:nvPr/>
        </p:nvSpPr>
        <p:spPr>
          <a:xfrm>
            <a:off x="1428728" y="2786058"/>
            <a:ext cx="2428892" cy="707886"/>
          </a:xfrm>
          <a:prstGeom prst="rect">
            <a:avLst/>
          </a:prstGeom>
        </p:spPr>
        <p:txBody>
          <a:bodyPr wrap="square">
            <a:spAutoFit/>
          </a:bodyPr>
          <a:lstStyle/>
          <a:p>
            <a:r>
              <a:rPr lang="fr-FR" sz="2000" b="1" dirty="0" smtClean="0"/>
              <a:t>a):  </a:t>
            </a:r>
            <a:r>
              <a:rPr lang="fr-FR" sz="2000" b="1" dirty="0" err="1" smtClean="0"/>
              <a:t>Dai</a:t>
            </a:r>
            <a:r>
              <a:rPr lang="fr-FR" sz="2000" b="1" dirty="0" smtClean="0"/>
              <a:t>  élevé      </a:t>
            </a:r>
          </a:p>
          <a:p>
            <a:r>
              <a:rPr lang="fr-FR" sz="2000" b="1" dirty="0" smtClean="0"/>
              <a:t>b) : </a:t>
            </a:r>
            <a:r>
              <a:rPr lang="fr-FR" sz="2000" b="1" dirty="0" err="1" smtClean="0"/>
              <a:t>Dai</a:t>
            </a:r>
            <a:r>
              <a:rPr lang="fr-FR" sz="2000" b="1" dirty="0" smtClean="0"/>
              <a:t>  faible</a:t>
            </a:r>
          </a:p>
        </p:txBody>
      </p:sp>
      <p:sp>
        <p:nvSpPr>
          <p:cNvPr id="6" name="Rectangle 5"/>
          <p:cNvSpPr/>
          <p:nvPr/>
        </p:nvSpPr>
        <p:spPr>
          <a:xfrm>
            <a:off x="214282" y="3571876"/>
            <a:ext cx="3714744" cy="1938992"/>
          </a:xfrm>
          <a:prstGeom prst="rect">
            <a:avLst/>
          </a:prstGeom>
        </p:spPr>
        <p:txBody>
          <a:bodyPr wrap="square">
            <a:spAutoFit/>
          </a:bodyPr>
          <a:lstStyle/>
          <a:p>
            <a:r>
              <a:rPr lang="fr-FR" sz="2400" b="1" dirty="0" smtClean="0">
                <a:solidFill>
                  <a:srgbClr val="FF0000"/>
                </a:solidFill>
              </a:rPr>
              <a:t>Les End gaz s'auto enflamment (cliquetis) </a:t>
            </a:r>
          </a:p>
          <a:p>
            <a:r>
              <a:rPr lang="fr-FR" sz="2400" b="1" dirty="0" smtClean="0">
                <a:solidFill>
                  <a:srgbClr val="FF0000"/>
                </a:solidFill>
              </a:rPr>
              <a:t>avant l'arrivée du front </a:t>
            </a:r>
          </a:p>
          <a:p>
            <a:r>
              <a:rPr lang="fr-FR" sz="2400" b="1" dirty="0" smtClean="0">
                <a:solidFill>
                  <a:srgbClr val="FF0000"/>
                </a:solidFill>
              </a:rPr>
              <a:t>de flamme si le </a:t>
            </a:r>
            <a:r>
              <a:rPr lang="fr-FR" sz="2400" b="1" dirty="0" err="1" smtClean="0">
                <a:solidFill>
                  <a:srgbClr val="FF0000"/>
                </a:solidFill>
              </a:rPr>
              <a:t>dai</a:t>
            </a:r>
            <a:r>
              <a:rPr lang="fr-FR" sz="2400" b="1" dirty="0" smtClean="0">
                <a:solidFill>
                  <a:srgbClr val="FF0000"/>
                </a:solidFill>
              </a:rPr>
              <a:t> est insuffisant.</a:t>
            </a:r>
            <a:endParaRPr lang="fr-FR" sz="2400" b="1" dirty="0">
              <a:solidFill>
                <a:srgbClr val="FF0000"/>
              </a:solidFill>
            </a:endParaRPr>
          </a:p>
        </p:txBody>
      </p:sp>
      <p:sp>
        <p:nvSpPr>
          <p:cNvPr id="10" name="Espace réservé de la date 9"/>
          <p:cNvSpPr>
            <a:spLocks noGrp="1"/>
          </p:cNvSpPr>
          <p:nvPr>
            <p:ph type="dt" sz="half" idx="10"/>
          </p:nvPr>
        </p:nvSpPr>
        <p:spPr/>
        <p:txBody>
          <a:bodyPr/>
          <a:lstStyle/>
          <a:p>
            <a:fld id="{2CEB0260-93BB-4001-B40A-26801EFEA25A}" type="datetime1">
              <a:rPr lang="fr-FR" smtClean="0"/>
              <a:pPr/>
              <a:t>04/04/2010</a:t>
            </a:fld>
            <a:endParaRPr lang="fr-BE"/>
          </a:p>
        </p:txBody>
      </p:sp>
      <p:sp>
        <p:nvSpPr>
          <p:cNvPr id="11" name="Espace réservé du numéro de diapositive 10"/>
          <p:cNvSpPr>
            <a:spLocks noGrp="1"/>
          </p:cNvSpPr>
          <p:nvPr>
            <p:ph type="sldNum" sz="quarter" idx="12"/>
          </p:nvPr>
        </p:nvSpPr>
        <p:spPr/>
        <p:txBody>
          <a:bodyPr/>
          <a:lstStyle/>
          <a:p>
            <a:fld id="{CF4668DC-857F-487D-BFFA-8C0CA5037977}" type="slidenum">
              <a:rPr lang="fr-BE" smtClean="0"/>
              <a:pPr/>
              <a:t>23</a:t>
            </a:fld>
            <a:endParaRPr lang="fr-BE"/>
          </a:p>
        </p:txBody>
      </p:sp>
      <p:sp>
        <p:nvSpPr>
          <p:cNvPr id="12" name="Espace réservé du pied de page 11"/>
          <p:cNvSpPr>
            <a:spLocks noGrp="1"/>
          </p:cNvSpPr>
          <p:nvPr>
            <p:ph type="ftr" sz="quarter" idx="11"/>
          </p:nvPr>
        </p:nvSpPr>
        <p:spPr/>
        <p:txBody>
          <a:bodyPr/>
          <a:lstStyle/>
          <a:p>
            <a:r>
              <a:rPr lang="fr-FR" smtClean="0"/>
              <a:t>Combustibles et lubrifiants                              FORMATEUR: BELLOUMI AHMED</a:t>
            </a:r>
            <a:endParaRPr lang="fr-BE"/>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5"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6" dur="1000" fill="hold"/>
                                        <p:tgtEl>
                                          <p:spTgt spid="4"/>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25"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26"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27"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28"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29"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30"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31"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32" dur="1000" decel="50000">
                                          <p:stCondLst>
                                            <p:cond delay="0"/>
                                          </p:stCondLst>
                                        </p:cTn>
                                        <p:tgtEl>
                                          <p:spTgt spid="3">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5" presetClass="entr" presetSubtype="0" fill="hold" nodeType="clickEffect">
                                  <p:stCondLst>
                                    <p:cond delay="0"/>
                                  </p:stCondLst>
                                  <p:childTnLst>
                                    <p:set>
                                      <p:cBhvr>
                                        <p:cTn id="36" dur="1" fill="hold">
                                          <p:stCondLst>
                                            <p:cond delay="0"/>
                                          </p:stCondLst>
                                        </p:cTn>
                                        <p:tgtEl>
                                          <p:spTgt spid="3">
                                            <p:txEl>
                                              <p:pRg st="1" end="1"/>
                                            </p:txEl>
                                          </p:spTgt>
                                        </p:tgtEl>
                                        <p:attrNameLst>
                                          <p:attrName>style.visibility</p:attrName>
                                        </p:attrNameLst>
                                      </p:cBhvr>
                                      <p:to>
                                        <p:strVal val="visible"/>
                                      </p:to>
                                    </p:set>
                                    <p:anim calcmode="lin" valueType="num">
                                      <p:cBhvr>
                                        <p:cTn id="37"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40"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3">
                                            <p:txEl>
                                              <p:pRg st="1" end="1"/>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5" presetClass="entr" presetSubtype="0" fill="hold" nodeType="clickEffect">
                                  <p:stCondLst>
                                    <p:cond delay="0"/>
                                  </p:stCondLst>
                                  <p:childTnLst>
                                    <p:set>
                                      <p:cBhvr>
                                        <p:cTn id="48" dur="1" fill="hold">
                                          <p:stCondLst>
                                            <p:cond delay="0"/>
                                          </p:stCondLst>
                                        </p:cTn>
                                        <p:tgtEl>
                                          <p:spTgt spid="3">
                                            <p:txEl>
                                              <p:pRg st="2" end="2"/>
                                            </p:txEl>
                                          </p:spTgt>
                                        </p:tgtEl>
                                        <p:attrNameLst>
                                          <p:attrName>style.visibility</p:attrName>
                                        </p:attrNameLst>
                                      </p:cBhvr>
                                      <p:to>
                                        <p:strVal val="visible"/>
                                      </p:to>
                                    </p:set>
                                    <p:anim calcmode="lin" valueType="num">
                                      <p:cBhvr>
                                        <p:cTn id="49"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52"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3">
                                            <p:txEl>
                                              <p:pRg st="2" end="2"/>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5">
                                            <p:txEl>
                                              <p:pRg st="0" end="0"/>
                                            </p:txEl>
                                          </p:spTgt>
                                        </p:tgtEl>
                                        <p:attrNameLst>
                                          <p:attrName>style.visibility</p:attrName>
                                        </p:attrNameLst>
                                      </p:cBhvr>
                                      <p:to>
                                        <p:strVal val="visible"/>
                                      </p:to>
                                    </p:set>
                                    <p:anim calcmode="lin" valueType="num">
                                      <p:cBhvr additive="base">
                                        <p:cTn id="6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5" presetClass="entr" presetSubtype="0" fill="hold" nodeType="clickEffect">
                                  <p:stCondLst>
                                    <p:cond delay="0"/>
                                  </p:stCondLst>
                                  <p:childTnLst>
                                    <p:set>
                                      <p:cBhvr>
                                        <p:cTn id="66" dur="1" fill="hold">
                                          <p:stCondLst>
                                            <p:cond delay="0"/>
                                          </p:stCondLst>
                                        </p:cTn>
                                        <p:tgtEl>
                                          <p:spTgt spid="5">
                                            <p:txEl>
                                              <p:pRg st="1" end="1"/>
                                            </p:txEl>
                                          </p:spTgt>
                                        </p:tgtEl>
                                        <p:attrNameLst>
                                          <p:attrName>style.visibility</p:attrName>
                                        </p:attrNameLst>
                                      </p:cBhvr>
                                      <p:to>
                                        <p:strVal val="visible"/>
                                      </p:to>
                                    </p:set>
                                    <p:anim calcmode="lin" valueType="num">
                                      <p:cBhvr>
                                        <p:cTn id="67" dur="500" decel="50000" fill="hold">
                                          <p:stCondLst>
                                            <p:cond delay="0"/>
                                          </p:stCondLst>
                                        </p:cTn>
                                        <p:tgtEl>
                                          <p:spTgt spid="5">
                                            <p:txEl>
                                              <p:pRg st="1" end="1"/>
                                            </p:txEl>
                                          </p:spTgt>
                                        </p:tgtEl>
                                        <p:attrNameLst>
                                          <p:attrName>style.rotation</p:attrName>
                                        </p:attrNameLst>
                                      </p:cBhvr>
                                      <p:tavLst>
                                        <p:tav tm="0">
                                          <p:val>
                                            <p:fltVal val="-90"/>
                                          </p:val>
                                        </p:tav>
                                        <p:tav tm="100000">
                                          <p:val>
                                            <p:fltVal val="0"/>
                                          </p:val>
                                        </p:tav>
                                      </p:tavLst>
                                    </p:anim>
                                    <p:anim calcmode="lin" valueType="num">
                                      <p:cBhvr>
                                        <p:cTn id="68" dur="500" decel="50000" fill="hold">
                                          <p:stCondLst>
                                            <p:cond delay="0"/>
                                          </p:stCondLst>
                                        </p:cTn>
                                        <p:tgtEl>
                                          <p:spTgt spid="5">
                                            <p:txEl>
                                              <p:pRg st="1" end="1"/>
                                            </p:txEl>
                                          </p:spTgt>
                                        </p:tgtEl>
                                        <p:attrNameLst>
                                          <p:attrName>ppt_w</p:attrName>
                                        </p:attrNameLst>
                                      </p:cBhvr>
                                      <p:tavLst>
                                        <p:tav tm="0">
                                          <p:val>
                                            <p:strVal val="#ppt_w"/>
                                          </p:val>
                                        </p:tav>
                                        <p:tav tm="100000">
                                          <p:val>
                                            <p:strVal val="#ppt_w*.05"/>
                                          </p:val>
                                        </p:tav>
                                      </p:tavLst>
                                    </p:anim>
                                    <p:anim calcmode="lin" valueType="num">
                                      <p:cBhvr>
                                        <p:cTn id="69" dur="500" accel="50000" fill="hold">
                                          <p:stCondLst>
                                            <p:cond delay="500"/>
                                          </p:stCondLst>
                                        </p:cTn>
                                        <p:tgtEl>
                                          <p:spTgt spid="5">
                                            <p:txEl>
                                              <p:pRg st="1" end="1"/>
                                            </p:txEl>
                                          </p:spTgt>
                                        </p:tgtEl>
                                        <p:attrNameLst>
                                          <p:attrName>ppt_w</p:attrName>
                                        </p:attrNameLst>
                                      </p:cBhvr>
                                      <p:tavLst>
                                        <p:tav tm="0">
                                          <p:val>
                                            <p:strVal val="#ppt_w*.05"/>
                                          </p:val>
                                        </p:tav>
                                        <p:tav tm="100000">
                                          <p:val>
                                            <p:strVal val="#ppt_w"/>
                                          </p:val>
                                        </p:tav>
                                      </p:tavLst>
                                    </p:anim>
                                    <p:anim calcmode="lin" valueType="num">
                                      <p:cBhvr>
                                        <p:cTn id="70" dur="1000" fill="hold"/>
                                        <p:tgtEl>
                                          <p:spTgt spid="5">
                                            <p:txEl>
                                              <p:pRg st="1" end="1"/>
                                            </p:txEl>
                                          </p:spTgt>
                                        </p:tgtEl>
                                        <p:attrNameLst>
                                          <p:attrName>ppt_h</p:attrName>
                                        </p:attrNameLst>
                                      </p:cBhvr>
                                      <p:tavLst>
                                        <p:tav tm="0">
                                          <p:val>
                                            <p:strVal val="#ppt_h"/>
                                          </p:val>
                                        </p:tav>
                                        <p:tav tm="100000">
                                          <p:val>
                                            <p:strVal val="#ppt_h"/>
                                          </p:val>
                                        </p:tav>
                                      </p:tavLst>
                                    </p:anim>
                                    <p:anim calcmode="lin" valueType="num">
                                      <p:cBhvr>
                                        <p:cTn id="71" dur="500" decel="50000" fill="hold">
                                          <p:stCondLst>
                                            <p:cond delay="0"/>
                                          </p:stCondLst>
                                        </p:cTn>
                                        <p:tgtEl>
                                          <p:spTgt spid="5">
                                            <p:txEl>
                                              <p:pRg st="1" end="1"/>
                                            </p:txEl>
                                          </p:spTgt>
                                        </p:tgtEl>
                                        <p:attrNameLst>
                                          <p:attrName>ppt_x</p:attrName>
                                        </p:attrNameLst>
                                      </p:cBhvr>
                                      <p:tavLst>
                                        <p:tav tm="0">
                                          <p:val>
                                            <p:strVal val="#ppt_x+.4"/>
                                          </p:val>
                                        </p:tav>
                                        <p:tav tm="100000">
                                          <p:val>
                                            <p:strVal val="#ppt_x"/>
                                          </p:val>
                                        </p:tav>
                                      </p:tavLst>
                                    </p:anim>
                                    <p:anim calcmode="lin" valueType="num">
                                      <p:cBhvr>
                                        <p:cTn id="72" dur="500" decel="50000" fill="hold">
                                          <p:stCondLst>
                                            <p:cond delay="0"/>
                                          </p:stCondLst>
                                        </p:cTn>
                                        <p:tgtEl>
                                          <p:spTgt spid="5">
                                            <p:txEl>
                                              <p:pRg st="1" end="1"/>
                                            </p:txEl>
                                          </p:spTgt>
                                        </p:tgtEl>
                                        <p:attrNameLst>
                                          <p:attrName>ppt_y</p:attrName>
                                        </p:attrNameLst>
                                      </p:cBhvr>
                                      <p:tavLst>
                                        <p:tav tm="0">
                                          <p:val>
                                            <p:strVal val="#ppt_y-.2"/>
                                          </p:val>
                                        </p:tav>
                                        <p:tav tm="100000">
                                          <p:val>
                                            <p:strVal val="#ppt_y+.1"/>
                                          </p:val>
                                        </p:tav>
                                      </p:tavLst>
                                    </p:anim>
                                    <p:anim calcmode="lin" valueType="num">
                                      <p:cBhvr>
                                        <p:cTn id="73" dur="500" accel="50000" fill="hold">
                                          <p:stCondLst>
                                            <p:cond delay="500"/>
                                          </p:stCondLst>
                                        </p:cTn>
                                        <p:tgtEl>
                                          <p:spTgt spid="5">
                                            <p:txEl>
                                              <p:pRg st="1" end="1"/>
                                            </p:txEl>
                                          </p:spTgt>
                                        </p:tgtEl>
                                        <p:attrNameLst>
                                          <p:attrName>ppt_y</p:attrName>
                                        </p:attrNameLst>
                                      </p:cBhvr>
                                      <p:tavLst>
                                        <p:tav tm="0">
                                          <p:val>
                                            <p:strVal val="#ppt_y+.1"/>
                                          </p:val>
                                        </p:tav>
                                        <p:tav tm="100000">
                                          <p:val>
                                            <p:strVal val="#ppt_y"/>
                                          </p:val>
                                        </p:tav>
                                      </p:tavLst>
                                    </p:anim>
                                    <p:animEffect transition="in" filter="fade">
                                      <p:cBhvr>
                                        <p:cTn id="74" dur="1000" decel="50000">
                                          <p:stCondLst>
                                            <p:cond delay="0"/>
                                          </p:stCondLst>
                                        </p:cTn>
                                        <p:tgtEl>
                                          <p:spTgt spid="5">
                                            <p:txEl>
                                              <p:pRg st="1" end="1"/>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25" presetClass="entr" presetSubtype="0" fill="hold" nodeType="clickEffect">
                                  <p:stCondLst>
                                    <p:cond delay="0"/>
                                  </p:stCondLst>
                                  <p:childTnLst>
                                    <p:set>
                                      <p:cBhvr>
                                        <p:cTn id="78" dur="1" fill="hold">
                                          <p:stCondLst>
                                            <p:cond delay="0"/>
                                          </p:stCondLst>
                                        </p:cTn>
                                        <p:tgtEl>
                                          <p:spTgt spid="6">
                                            <p:txEl>
                                              <p:pRg st="0" end="0"/>
                                            </p:txEl>
                                          </p:spTgt>
                                        </p:tgtEl>
                                        <p:attrNameLst>
                                          <p:attrName>style.visibility</p:attrName>
                                        </p:attrNameLst>
                                      </p:cBhvr>
                                      <p:to>
                                        <p:strVal val="visible"/>
                                      </p:to>
                                    </p:set>
                                    <p:anim calcmode="lin" valueType="num">
                                      <p:cBhvr>
                                        <p:cTn id="79" dur="500" decel="50000" fill="hold">
                                          <p:stCondLst>
                                            <p:cond delay="0"/>
                                          </p:stCondLst>
                                        </p:cTn>
                                        <p:tgtEl>
                                          <p:spTgt spid="6">
                                            <p:txEl>
                                              <p:pRg st="0" end="0"/>
                                            </p:txEl>
                                          </p:spTgt>
                                        </p:tgtEl>
                                        <p:attrNameLst>
                                          <p:attrName>style.rotation</p:attrName>
                                        </p:attrNameLst>
                                      </p:cBhvr>
                                      <p:tavLst>
                                        <p:tav tm="0">
                                          <p:val>
                                            <p:fltVal val="-90"/>
                                          </p:val>
                                        </p:tav>
                                        <p:tav tm="100000">
                                          <p:val>
                                            <p:fltVal val="0"/>
                                          </p:val>
                                        </p:tav>
                                      </p:tavLst>
                                    </p:anim>
                                    <p:anim calcmode="lin" valueType="num">
                                      <p:cBhvr>
                                        <p:cTn id="80" dur="500" decel="50000" fill="hold">
                                          <p:stCondLst>
                                            <p:cond delay="0"/>
                                          </p:stCondLst>
                                        </p:cTn>
                                        <p:tgtEl>
                                          <p:spTgt spid="6">
                                            <p:txEl>
                                              <p:pRg st="0" end="0"/>
                                            </p:txEl>
                                          </p:spTgt>
                                        </p:tgtEl>
                                        <p:attrNameLst>
                                          <p:attrName>ppt_w</p:attrName>
                                        </p:attrNameLst>
                                      </p:cBhvr>
                                      <p:tavLst>
                                        <p:tav tm="0">
                                          <p:val>
                                            <p:strVal val="#ppt_w"/>
                                          </p:val>
                                        </p:tav>
                                        <p:tav tm="100000">
                                          <p:val>
                                            <p:strVal val="#ppt_w*.05"/>
                                          </p:val>
                                        </p:tav>
                                      </p:tavLst>
                                    </p:anim>
                                    <p:anim calcmode="lin" valueType="num">
                                      <p:cBhvr>
                                        <p:cTn id="81" dur="500" accel="50000" fill="hold">
                                          <p:stCondLst>
                                            <p:cond delay="500"/>
                                          </p:stCondLst>
                                        </p:cTn>
                                        <p:tgtEl>
                                          <p:spTgt spid="6">
                                            <p:txEl>
                                              <p:pRg st="0" end="0"/>
                                            </p:txEl>
                                          </p:spTgt>
                                        </p:tgtEl>
                                        <p:attrNameLst>
                                          <p:attrName>ppt_w</p:attrName>
                                        </p:attrNameLst>
                                      </p:cBhvr>
                                      <p:tavLst>
                                        <p:tav tm="0">
                                          <p:val>
                                            <p:strVal val="#ppt_w*.05"/>
                                          </p:val>
                                        </p:tav>
                                        <p:tav tm="100000">
                                          <p:val>
                                            <p:strVal val="#ppt_w"/>
                                          </p:val>
                                        </p:tav>
                                      </p:tavLst>
                                    </p:anim>
                                    <p:anim calcmode="lin" valueType="num">
                                      <p:cBhvr>
                                        <p:cTn id="82" dur="1000" fill="hold"/>
                                        <p:tgtEl>
                                          <p:spTgt spid="6">
                                            <p:txEl>
                                              <p:pRg st="0" end="0"/>
                                            </p:txEl>
                                          </p:spTgt>
                                        </p:tgtEl>
                                        <p:attrNameLst>
                                          <p:attrName>ppt_h</p:attrName>
                                        </p:attrNameLst>
                                      </p:cBhvr>
                                      <p:tavLst>
                                        <p:tav tm="0">
                                          <p:val>
                                            <p:strVal val="#ppt_h"/>
                                          </p:val>
                                        </p:tav>
                                        <p:tav tm="100000">
                                          <p:val>
                                            <p:strVal val="#ppt_h"/>
                                          </p:val>
                                        </p:tav>
                                      </p:tavLst>
                                    </p:anim>
                                    <p:anim calcmode="lin" valueType="num">
                                      <p:cBhvr>
                                        <p:cTn id="83" dur="500" decel="50000" fill="hold">
                                          <p:stCondLst>
                                            <p:cond delay="0"/>
                                          </p:stCondLst>
                                        </p:cTn>
                                        <p:tgtEl>
                                          <p:spTgt spid="6">
                                            <p:txEl>
                                              <p:pRg st="0" end="0"/>
                                            </p:txEl>
                                          </p:spTgt>
                                        </p:tgtEl>
                                        <p:attrNameLst>
                                          <p:attrName>ppt_x</p:attrName>
                                        </p:attrNameLst>
                                      </p:cBhvr>
                                      <p:tavLst>
                                        <p:tav tm="0">
                                          <p:val>
                                            <p:strVal val="#ppt_x+.4"/>
                                          </p:val>
                                        </p:tav>
                                        <p:tav tm="100000">
                                          <p:val>
                                            <p:strVal val="#ppt_x"/>
                                          </p:val>
                                        </p:tav>
                                      </p:tavLst>
                                    </p:anim>
                                    <p:anim calcmode="lin" valueType="num">
                                      <p:cBhvr>
                                        <p:cTn id="84" dur="500" decel="50000" fill="hold">
                                          <p:stCondLst>
                                            <p:cond delay="0"/>
                                          </p:stCondLst>
                                        </p:cTn>
                                        <p:tgtEl>
                                          <p:spTgt spid="6">
                                            <p:txEl>
                                              <p:pRg st="0" end="0"/>
                                            </p:txEl>
                                          </p:spTgt>
                                        </p:tgtEl>
                                        <p:attrNameLst>
                                          <p:attrName>ppt_y</p:attrName>
                                        </p:attrNameLst>
                                      </p:cBhvr>
                                      <p:tavLst>
                                        <p:tav tm="0">
                                          <p:val>
                                            <p:strVal val="#ppt_y-.2"/>
                                          </p:val>
                                        </p:tav>
                                        <p:tav tm="100000">
                                          <p:val>
                                            <p:strVal val="#ppt_y+.1"/>
                                          </p:val>
                                        </p:tav>
                                      </p:tavLst>
                                    </p:anim>
                                    <p:anim calcmode="lin" valueType="num">
                                      <p:cBhvr>
                                        <p:cTn id="85" dur="500" accel="50000" fill="hold">
                                          <p:stCondLst>
                                            <p:cond delay="500"/>
                                          </p:stCondLst>
                                        </p:cTn>
                                        <p:tgtEl>
                                          <p:spTgt spid="6">
                                            <p:txEl>
                                              <p:pRg st="0" end="0"/>
                                            </p:txEl>
                                          </p:spTgt>
                                        </p:tgtEl>
                                        <p:attrNameLst>
                                          <p:attrName>ppt_y</p:attrName>
                                        </p:attrNameLst>
                                      </p:cBhvr>
                                      <p:tavLst>
                                        <p:tav tm="0">
                                          <p:val>
                                            <p:strVal val="#ppt_y+.1"/>
                                          </p:val>
                                        </p:tav>
                                        <p:tav tm="100000">
                                          <p:val>
                                            <p:strVal val="#ppt_y"/>
                                          </p:val>
                                        </p:tav>
                                      </p:tavLst>
                                    </p:anim>
                                    <p:animEffect transition="in" filter="fade">
                                      <p:cBhvr>
                                        <p:cTn id="86" dur="1000" decel="50000">
                                          <p:stCondLst>
                                            <p:cond delay="0"/>
                                          </p:stCondLst>
                                        </p:cTn>
                                        <p:tgtEl>
                                          <p:spTgt spid="6">
                                            <p:txEl>
                                              <p:pRg st="0" end="0"/>
                                            </p:txEl>
                                          </p:spTgt>
                                        </p:tgtEl>
                                      </p:cBhvr>
                                    </p:animEffect>
                                  </p:childTnLst>
                                </p:cTn>
                              </p:par>
                              <p:par>
                                <p:cTn id="87" presetID="25" presetClass="entr" presetSubtype="0" fill="hold" nodeType="withEffect">
                                  <p:stCondLst>
                                    <p:cond delay="0"/>
                                  </p:stCondLst>
                                  <p:childTnLst>
                                    <p:set>
                                      <p:cBhvr>
                                        <p:cTn id="88" dur="1" fill="hold">
                                          <p:stCondLst>
                                            <p:cond delay="0"/>
                                          </p:stCondLst>
                                        </p:cTn>
                                        <p:tgtEl>
                                          <p:spTgt spid="6">
                                            <p:txEl>
                                              <p:pRg st="1" end="1"/>
                                            </p:txEl>
                                          </p:spTgt>
                                        </p:tgtEl>
                                        <p:attrNameLst>
                                          <p:attrName>style.visibility</p:attrName>
                                        </p:attrNameLst>
                                      </p:cBhvr>
                                      <p:to>
                                        <p:strVal val="visible"/>
                                      </p:to>
                                    </p:set>
                                    <p:anim calcmode="lin" valueType="num">
                                      <p:cBhvr>
                                        <p:cTn id="89" dur="500" decel="50000" fill="hold">
                                          <p:stCondLst>
                                            <p:cond delay="0"/>
                                          </p:stCondLst>
                                        </p:cTn>
                                        <p:tgtEl>
                                          <p:spTgt spid="6">
                                            <p:txEl>
                                              <p:pRg st="1" end="1"/>
                                            </p:txEl>
                                          </p:spTgt>
                                        </p:tgtEl>
                                        <p:attrNameLst>
                                          <p:attrName>style.rotation</p:attrName>
                                        </p:attrNameLst>
                                      </p:cBhvr>
                                      <p:tavLst>
                                        <p:tav tm="0">
                                          <p:val>
                                            <p:fltVal val="-90"/>
                                          </p:val>
                                        </p:tav>
                                        <p:tav tm="100000">
                                          <p:val>
                                            <p:fltVal val="0"/>
                                          </p:val>
                                        </p:tav>
                                      </p:tavLst>
                                    </p:anim>
                                    <p:anim calcmode="lin" valueType="num">
                                      <p:cBhvr>
                                        <p:cTn id="90" dur="500" decel="50000" fill="hold">
                                          <p:stCondLst>
                                            <p:cond delay="0"/>
                                          </p:stCondLst>
                                        </p:cTn>
                                        <p:tgtEl>
                                          <p:spTgt spid="6">
                                            <p:txEl>
                                              <p:pRg st="1" end="1"/>
                                            </p:txEl>
                                          </p:spTgt>
                                        </p:tgtEl>
                                        <p:attrNameLst>
                                          <p:attrName>ppt_w</p:attrName>
                                        </p:attrNameLst>
                                      </p:cBhvr>
                                      <p:tavLst>
                                        <p:tav tm="0">
                                          <p:val>
                                            <p:strVal val="#ppt_w"/>
                                          </p:val>
                                        </p:tav>
                                        <p:tav tm="100000">
                                          <p:val>
                                            <p:strVal val="#ppt_w*.05"/>
                                          </p:val>
                                        </p:tav>
                                      </p:tavLst>
                                    </p:anim>
                                    <p:anim calcmode="lin" valueType="num">
                                      <p:cBhvr>
                                        <p:cTn id="91" dur="500" accel="50000" fill="hold">
                                          <p:stCondLst>
                                            <p:cond delay="500"/>
                                          </p:stCondLst>
                                        </p:cTn>
                                        <p:tgtEl>
                                          <p:spTgt spid="6">
                                            <p:txEl>
                                              <p:pRg st="1" end="1"/>
                                            </p:txEl>
                                          </p:spTgt>
                                        </p:tgtEl>
                                        <p:attrNameLst>
                                          <p:attrName>ppt_w</p:attrName>
                                        </p:attrNameLst>
                                      </p:cBhvr>
                                      <p:tavLst>
                                        <p:tav tm="0">
                                          <p:val>
                                            <p:strVal val="#ppt_w*.05"/>
                                          </p:val>
                                        </p:tav>
                                        <p:tav tm="100000">
                                          <p:val>
                                            <p:strVal val="#ppt_w"/>
                                          </p:val>
                                        </p:tav>
                                      </p:tavLst>
                                    </p:anim>
                                    <p:anim calcmode="lin" valueType="num">
                                      <p:cBhvr>
                                        <p:cTn id="92" dur="1000" fill="hold"/>
                                        <p:tgtEl>
                                          <p:spTgt spid="6">
                                            <p:txEl>
                                              <p:pRg st="1" end="1"/>
                                            </p:txEl>
                                          </p:spTgt>
                                        </p:tgtEl>
                                        <p:attrNameLst>
                                          <p:attrName>ppt_h</p:attrName>
                                        </p:attrNameLst>
                                      </p:cBhvr>
                                      <p:tavLst>
                                        <p:tav tm="0">
                                          <p:val>
                                            <p:strVal val="#ppt_h"/>
                                          </p:val>
                                        </p:tav>
                                        <p:tav tm="100000">
                                          <p:val>
                                            <p:strVal val="#ppt_h"/>
                                          </p:val>
                                        </p:tav>
                                      </p:tavLst>
                                    </p:anim>
                                    <p:anim calcmode="lin" valueType="num">
                                      <p:cBhvr>
                                        <p:cTn id="93" dur="500" decel="50000" fill="hold">
                                          <p:stCondLst>
                                            <p:cond delay="0"/>
                                          </p:stCondLst>
                                        </p:cTn>
                                        <p:tgtEl>
                                          <p:spTgt spid="6">
                                            <p:txEl>
                                              <p:pRg st="1" end="1"/>
                                            </p:txEl>
                                          </p:spTgt>
                                        </p:tgtEl>
                                        <p:attrNameLst>
                                          <p:attrName>ppt_x</p:attrName>
                                        </p:attrNameLst>
                                      </p:cBhvr>
                                      <p:tavLst>
                                        <p:tav tm="0">
                                          <p:val>
                                            <p:strVal val="#ppt_x+.4"/>
                                          </p:val>
                                        </p:tav>
                                        <p:tav tm="100000">
                                          <p:val>
                                            <p:strVal val="#ppt_x"/>
                                          </p:val>
                                        </p:tav>
                                      </p:tavLst>
                                    </p:anim>
                                    <p:anim calcmode="lin" valueType="num">
                                      <p:cBhvr>
                                        <p:cTn id="94" dur="500" decel="50000" fill="hold">
                                          <p:stCondLst>
                                            <p:cond delay="0"/>
                                          </p:stCondLst>
                                        </p:cTn>
                                        <p:tgtEl>
                                          <p:spTgt spid="6">
                                            <p:txEl>
                                              <p:pRg st="1" end="1"/>
                                            </p:txEl>
                                          </p:spTgt>
                                        </p:tgtEl>
                                        <p:attrNameLst>
                                          <p:attrName>ppt_y</p:attrName>
                                        </p:attrNameLst>
                                      </p:cBhvr>
                                      <p:tavLst>
                                        <p:tav tm="0">
                                          <p:val>
                                            <p:strVal val="#ppt_y-.2"/>
                                          </p:val>
                                        </p:tav>
                                        <p:tav tm="100000">
                                          <p:val>
                                            <p:strVal val="#ppt_y+.1"/>
                                          </p:val>
                                        </p:tav>
                                      </p:tavLst>
                                    </p:anim>
                                    <p:anim calcmode="lin" valueType="num">
                                      <p:cBhvr>
                                        <p:cTn id="95" dur="500" accel="50000" fill="hold">
                                          <p:stCondLst>
                                            <p:cond delay="500"/>
                                          </p:stCondLst>
                                        </p:cTn>
                                        <p:tgtEl>
                                          <p:spTgt spid="6">
                                            <p:txEl>
                                              <p:pRg st="1" end="1"/>
                                            </p:txEl>
                                          </p:spTgt>
                                        </p:tgtEl>
                                        <p:attrNameLst>
                                          <p:attrName>ppt_y</p:attrName>
                                        </p:attrNameLst>
                                      </p:cBhvr>
                                      <p:tavLst>
                                        <p:tav tm="0">
                                          <p:val>
                                            <p:strVal val="#ppt_y+.1"/>
                                          </p:val>
                                        </p:tav>
                                        <p:tav tm="100000">
                                          <p:val>
                                            <p:strVal val="#ppt_y"/>
                                          </p:val>
                                        </p:tav>
                                      </p:tavLst>
                                    </p:anim>
                                    <p:animEffect transition="in" filter="fade">
                                      <p:cBhvr>
                                        <p:cTn id="96" dur="1000" decel="50000">
                                          <p:stCondLst>
                                            <p:cond delay="0"/>
                                          </p:stCondLst>
                                        </p:cTn>
                                        <p:tgtEl>
                                          <p:spTgt spid="6">
                                            <p:txEl>
                                              <p:pRg st="1" end="1"/>
                                            </p:txEl>
                                          </p:spTgt>
                                        </p:tgtEl>
                                      </p:cBhvr>
                                    </p:animEffect>
                                  </p:childTnLst>
                                </p:cTn>
                              </p:par>
                              <p:par>
                                <p:cTn id="97" presetID="25" presetClass="entr" presetSubtype="0" fill="hold" nodeType="withEffect">
                                  <p:stCondLst>
                                    <p:cond delay="0"/>
                                  </p:stCondLst>
                                  <p:childTnLst>
                                    <p:set>
                                      <p:cBhvr>
                                        <p:cTn id="98" dur="1" fill="hold">
                                          <p:stCondLst>
                                            <p:cond delay="0"/>
                                          </p:stCondLst>
                                        </p:cTn>
                                        <p:tgtEl>
                                          <p:spTgt spid="6">
                                            <p:txEl>
                                              <p:pRg st="2" end="2"/>
                                            </p:txEl>
                                          </p:spTgt>
                                        </p:tgtEl>
                                        <p:attrNameLst>
                                          <p:attrName>style.visibility</p:attrName>
                                        </p:attrNameLst>
                                      </p:cBhvr>
                                      <p:to>
                                        <p:strVal val="visible"/>
                                      </p:to>
                                    </p:set>
                                    <p:anim calcmode="lin" valueType="num">
                                      <p:cBhvr>
                                        <p:cTn id="99" dur="500" decel="50000" fill="hold">
                                          <p:stCondLst>
                                            <p:cond delay="0"/>
                                          </p:stCondLst>
                                        </p:cTn>
                                        <p:tgtEl>
                                          <p:spTgt spid="6">
                                            <p:txEl>
                                              <p:pRg st="2" end="2"/>
                                            </p:txEl>
                                          </p:spTgt>
                                        </p:tgtEl>
                                        <p:attrNameLst>
                                          <p:attrName>style.rotation</p:attrName>
                                        </p:attrNameLst>
                                      </p:cBhvr>
                                      <p:tavLst>
                                        <p:tav tm="0">
                                          <p:val>
                                            <p:fltVal val="-90"/>
                                          </p:val>
                                        </p:tav>
                                        <p:tav tm="100000">
                                          <p:val>
                                            <p:fltVal val="0"/>
                                          </p:val>
                                        </p:tav>
                                      </p:tavLst>
                                    </p:anim>
                                    <p:anim calcmode="lin" valueType="num">
                                      <p:cBhvr>
                                        <p:cTn id="100" dur="500" decel="50000" fill="hold">
                                          <p:stCondLst>
                                            <p:cond delay="0"/>
                                          </p:stCondLst>
                                        </p:cTn>
                                        <p:tgtEl>
                                          <p:spTgt spid="6">
                                            <p:txEl>
                                              <p:pRg st="2" end="2"/>
                                            </p:txEl>
                                          </p:spTgt>
                                        </p:tgtEl>
                                        <p:attrNameLst>
                                          <p:attrName>ppt_w</p:attrName>
                                        </p:attrNameLst>
                                      </p:cBhvr>
                                      <p:tavLst>
                                        <p:tav tm="0">
                                          <p:val>
                                            <p:strVal val="#ppt_w"/>
                                          </p:val>
                                        </p:tav>
                                        <p:tav tm="100000">
                                          <p:val>
                                            <p:strVal val="#ppt_w*.05"/>
                                          </p:val>
                                        </p:tav>
                                      </p:tavLst>
                                    </p:anim>
                                    <p:anim calcmode="lin" valueType="num">
                                      <p:cBhvr>
                                        <p:cTn id="101" dur="500" accel="50000" fill="hold">
                                          <p:stCondLst>
                                            <p:cond delay="500"/>
                                          </p:stCondLst>
                                        </p:cTn>
                                        <p:tgtEl>
                                          <p:spTgt spid="6">
                                            <p:txEl>
                                              <p:pRg st="2" end="2"/>
                                            </p:txEl>
                                          </p:spTgt>
                                        </p:tgtEl>
                                        <p:attrNameLst>
                                          <p:attrName>ppt_w</p:attrName>
                                        </p:attrNameLst>
                                      </p:cBhvr>
                                      <p:tavLst>
                                        <p:tav tm="0">
                                          <p:val>
                                            <p:strVal val="#ppt_w*.05"/>
                                          </p:val>
                                        </p:tav>
                                        <p:tav tm="100000">
                                          <p:val>
                                            <p:strVal val="#ppt_w"/>
                                          </p:val>
                                        </p:tav>
                                      </p:tavLst>
                                    </p:anim>
                                    <p:anim calcmode="lin" valueType="num">
                                      <p:cBhvr>
                                        <p:cTn id="102" dur="1000" fill="hold"/>
                                        <p:tgtEl>
                                          <p:spTgt spid="6">
                                            <p:txEl>
                                              <p:pRg st="2" end="2"/>
                                            </p:txEl>
                                          </p:spTgt>
                                        </p:tgtEl>
                                        <p:attrNameLst>
                                          <p:attrName>ppt_h</p:attrName>
                                        </p:attrNameLst>
                                      </p:cBhvr>
                                      <p:tavLst>
                                        <p:tav tm="0">
                                          <p:val>
                                            <p:strVal val="#ppt_h"/>
                                          </p:val>
                                        </p:tav>
                                        <p:tav tm="100000">
                                          <p:val>
                                            <p:strVal val="#ppt_h"/>
                                          </p:val>
                                        </p:tav>
                                      </p:tavLst>
                                    </p:anim>
                                    <p:anim calcmode="lin" valueType="num">
                                      <p:cBhvr>
                                        <p:cTn id="103" dur="500" decel="50000" fill="hold">
                                          <p:stCondLst>
                                            <p:cond delay="0"/>
                                          </p:stCondLst>
                                        </p:cTn>
                                        <p:tgtEl>
                                          <p:spTgt spid="6">
                                            <p:txEl>
                                              <p:pRg st="2" end="2"/>
                                            </p:txEl>
                                          </p:spTgt>
                                        </p:tgtEl>
                                        <p:attrNameLst>
                                          <p:attrName>ppt_x</p:attrName>
                                        </p:attrNameLst>
                                      </p:cBhvr>
                                      <p:tavLst>
                                        <p:tav tm="0">
                                          <p:val>
                                            <p:strVal val="#ppt_x+.4"/>
                                          </p:val>
                                        </p:tav>
                                        <p:tav tm="100000">
                                          <p:val>
                                            <p:strVal val="#ppt_x"/>
                                          </p:val>
                                        </p:tav>
                                      </p:tavLst>
                                    </p:anim>
                                    <p:anim calcmode="lin" valueType="num">
                                      <p:cBhvr>
                                        <p:cTn id="104" dur="500" decel="50000" fill="hold">
                                          <p:stCondLst>
                                            <p:cond delay="0"/>
                                          </p:stCondLst>
                                        </p:cTn>
                                        <p:tgtEl>
                                          <p:spTgt spid="6">
                                            <p:txEl>
                                              <p:pRg st="2" end="2"/>
                                            </p:txEl>
                                          </p:spTgt>
                                        </p:tgtEl>
                                        <p:attrNameLst>
                                          <p:attrName>ppt_y</p:attrName>
                                        </p:attrNameLst>
                                      </p:cBhvr>
                                      <p:tavLst>
                                        <p:tav tm="0">
                                          <p:val>
                                            <p:strVal val="#ppt_y-.2"/>
                                          </p:val>
                                        </p:tav>
                                        <p:tav tm="100000">
                                          <p:val>
                                            <p:strVal val="#ppt_y+.1"/>
                                          </p:val>
                                        </p:tav>
                                      </p:tavLst>
                                    </p:anim>
                                    <p:anim calcmode="lin" valueType="num">
                                      <p:cBhvr>
                                        <p:cTn id="105" dur="500" accel="50000" fill="hold">
                                          <p:stCondLst>
                                            <p:cond delay="500"/>
                                          </p:stCondLst>
                                        </p:cTn>
                                        <p:tgtEl>
                                          <p:spTgt spid="6">
                                            <p:txEl>
                                              <p:pRg st="2" end="2"/>
                                            </p:txEl>
                                          </p:spTgt>
                                        </p:tgtEl>
                                        <p:attrNameLst>
                                          <p:attrName>ppt_y</p:attrName>
                                        </p:attrNameLst>
                                      </p:cBhvr>
                                      <p:tavLst>
                                        <p:tav tm="0">
                                          <p:val>
                                            <p:strVal val="#ppt_y+.1"/>
                                          </p:val>
                                        </p:tav>
                                        <p:tav tm="100000">
                                          <p:val>
                                            <p:strVal val="#ppt_y"/>
                                          </p:val>
                                        </p:tav>
                                      </p:tavLst>
                                    </p:anim>
                                    <p:animEffect transition="in" filter="fade">
                                      <p:cBhvr>
                                        <p:cTn id="106" dur="1000" decel="50000">
                                          <p:stCondLst>
                                            <p:cond delay="0"/>
                                          </p:stCondLst>
                                        </p:cTn>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446550"/>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8800"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La carburation</a:t>
            </a:r>
            <a:endParaRPr lang="fr-FR" sz="8800"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endParaRPr>
          </a:p>
        </p:txBody>
      </p:sp>
      <p:sp>
        <p:nvSpPr>
          <p:cNvPr id="8" name="Espace réservé de la date 7"/>
          <p:cNvSpPr>
            <a:spLocks noGrp="1"/>
          </p:cNvSpPr>
          <p:nvPr>
            <p:ph type="dt" sz="half" idx="10"/>
          </p:nvPr>
        </p:nvSpPr>
        <p:spPr/>
        <p:txBody>
          <a:bodyPr/>
          <a:lstStyle/>
          <a:p>
            <a:fld id="{117493D8-4D2D-4A14-8D26-A61685CC99AC}" type="datetime1">
              <a:rPr lang="fr-FR" smtClean="0"/>
              <a:pPr/>
              <a:t>04/04/2010</a:t>
            </a:fld>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24</a:t>
            </a:fld>
            <a:endParaRPr lang="fr-BE"/>
          </a:p>
        </p:txBody>
      </p:sp>
      <p:sp>
        <p:nvSpPr>
          <p:cNvPr id="10" name="Espace réservé du pied de page 9"/>
          <p:cNvSpPr>
            <a:spLocks noGrp="1"/>
          </p:cNvSpPr>
          <p:nvPr>
            <p:ph type="ftr" sz="quarter" idx="11"/>
          </p:nvPr>
        </p:nvSpPr>
        <p:spPr/>
        <p:txBody>
          <a:bodyPr/>
          <a:lstStyle/>
          <a:p>
            <a:r>
              <a:rPr lang="fr-FR" smtClean="0"/>
              <a:t>Combustibles et lubrifiants                              FORMATEUR: BELLOUMI AHMED</a:t>
            </a:r>
            <a:endParaRPr lang="fr-BE"/>
          </a:p>
        </p:txBody>
      </p:sp>
      <p:pic>
        <p:nvPicPr>
          <p:cNvPr id="11" name="Picture 8" descr="Carburateur"/>
          <p:cNvPicPr>
            <a:picLocks noChangeAspect="1" noChangeArrowheads="1"/>
          </p:cNvPicPr>
          <p:nvPr/>
        </p:nvPicPr>
        <p:blipFill>
          <a:blip r:embed="rId3"/>
          <a:srcRect/>
          <a:stretch>
            <a:fillRect/>
          </a:stretch>
        </p:blipFill>
        <p:spPr bwMode="auto">
          <a:xfrm>
            <a:off x="5286380" y="2000240"/>
            <a:ext cx="3303920" cy="2428892"/>
          </a:xfrm>
          <a:prstGeom prst="rect">
            <a:avLst/>
          </a:prstGeom>
          <a:noFill/>
        </p:spPr>
      </p:pic>
      <p:pic>
        <p:nvPicPr>
          <p:cNvPr id="1027" name="Picture 3" descr="jectiomu"/>
          <p:cNvPicPr>
            <a:picLocks noChangeAspect="1" noChangeArrowheads="1"/>
          </p:cNvPicPr>
          <p:nvPr/>
        </p:nvPicPr>
        <p:blipFill>
          <a:blip r:embed="rId4"/>
          <a:srcRect/>
          <a:stretch>
            <a:fillRect/>
          </a:stretch>
        </p:blipFill>
        <p:spPr bwMode="auto">
          <a:xfrm>
            <a:off x="571472" y="1857364"/>
            <a:ext cx="4357718" cy="2857520"/>
          </a:xfrm>
          <a:prstGeom prst="rect">
            <a:avLst/>
          </a:prstGeom>
          <a:noFill/>
          <a:ln w="9525">
            <a:noFill/>
            <a:miter lim="800000"/>
            <a:headEnd/>
            <a:tailEnd/>
          </a:ln>
        </p:spPr>
      </p:pic>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2000"/>
                                        <p:tgtEl>
                                          <p:spTgt spid="11"/>
                                        </p:tgtEl>
                                      </p:cBhvr>
                                    </p:animEffect>
                                  </p:childTnLst>
                                </p:cTn>
                              </p:par>
                            </p:childTnLst>
                          </p:cTn>
                        </p:par>
                        <p:par>
                          <p:cTn id="8" fill="hold">
                            <p:stCondLst>
                              <p:cond delay="2000"/>
                            </p:stCondLst>
                            <p:childTnLst>
                              <p:par>
                                <p:cTn id="9" presetID="8" presetClass="entr" presetSubtype="16" fill="hold" nodeType="afterEffect">
                                  <p:stCondLst>
                                    <p:cond delay="0"/>
                                  </p:stCondLst>
                                  <p:childTnLst>
                                    <p:set>
                                      <p:cBhvr>
                                        <p:cTn id="10" dur="1" fill="hold">
                                          <p:stCondLst>
                                            <p:cond delay="0"/>
                                          </p:stCondLst>
                                        </p:cTn>
                                        <p:tgtEl>
                                          <p:spTgt spid="1027"/>
                                        </p:tgtEl>
                                        <p:attrNameLst>
                                          <p:attrName>style.visibility</p:attrName>
                                        </p:attrNameLst>
                                      </p:cBhvr>
                                      <p:to>
                                        <p:strVal val="visible"/>
                                      </p:to>
                                    </p:set>
                                    <p:animEffect transition="in" filter="diamond(in)">
                                      <p:cBhvr>
                                        <p:cTn id="11" dur="2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000108"/>
            <a:ext cx="8929718" cy="5214974"/>
          </a:xfrm>
        </p:spPr>
        <p:txBody>
          <a:bodyPr>
            <a:normAutofit/>
          </a:bodyPr>
          <a:lstStyle/>
          <a:p>
            <a:pPr>
              <a:buNone/>
            </a:pPr>
            <a:r>
              <a:rPr lang="fr-FR" b="1" dirty="0" smtClean="0"/>
              <a:t>Rendre l’élève capable de :</a:t>
            </a:r>
          </a:p>
          <a:p>
            <a:r>
              <a:rPr lang="fr-FR" b="1" dirty="0" smtClean="0"/>
              <a:t>Définir les termes de dosage, richesse et coefficient d'air</a:t>
            </a:r>
          </a:p>
          <a:p>
            <a:r>
              <a:rPr lang="fr-FR" b="1" dirty="0" smtClean="0"/>
              <a:t>Enoncer les conditions d'un mélange favorable à la combustion.</a:t>
            </a:r>
          </a:p>
          <a:p>
            <a:r>
              <a:rPr lang="fr-FR" b="1" dirty="0" smtClean="0"/>
              <a:t>Donner les valeurs des différents dosages.</a:t>
            </a:r>
          </a:p>
          <a:p>
            <a:pPr>
              <a:buNone/>
            </a:pPr>
            <a:r>
              <a:rPr lang="fr-FR" b="1" u="sng" dirty="0" err="1" smtClean="0">
                <a:solidFill>
                  <a:srgbClr val="FF0000"/>
                </a:solidFill>
              </a:rPr>
              <a:t>Prérequis</a:t>
            </a:r>
            <a:endParaRPr lang="fr-FR" b="1" u="sng" dirty="0" smtClean="0">
              <a:solidFill>
                <a:srgbClr val="FF0000"/>
              </a:solidFill>
            </a:endParaRPr>
          </a:p>
          <a:p>
            <a:r>
              <a:rPr lang="fr-FR" b="1" dirty="0" smtClean="0"/>
              <a:t>cours: les carburants</a:t>
            </a:r>
          </a:p>
          <a:p>
            <a:r>
              <a:rPr lang="fr-FR" b="1" dirty="0" smtClean="0"/>
              <a:t>cours: les performances moteur</a:t>
            </a:r>
          </a:p>
          <a:p>
            <a:r>
              <a:rPr lang="fr-FR" b="1" dirty="0" smtClean="0"/>
              <a:t>savoir équilibrer une équation chimique</a:t>
            </a:r>
            <a:endParaRPr lang="fr-FR" b="1" dirty="0"/>
          </a:p>
        </p:txBody>
      </p:sp>
      <p:sp>
        <p:nvSpPr>
          <p:cNvPr id="2" name="Titre 1"/>
          <p:cNvSpPr>
            <a:spLocks noGrp="1"/>
          </p:cNvSpPr>
          <p:nvPr>
            <p:ph type="title"/>
          </p:nvPr>
        </p:nvSpPr>
        <p:spPr>
          <a:xfrm>
            <a:off x="500034" y="142852"/>
            <a:ext cx="8229600" cy="769441"/>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400" u="sng" dirty="0" smtClean="0">
                <a:solidFill>
                  <a:srgbClr val="FF0000"/>
                </a:solidFill>
              </a:rPr>
              <a:t>Objectifs du cours</a:t>
            </a:r>
            <a:endParaRPr lang="fr-FR" sz="44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endParaRPr>
          </a:p>
        </p:txBody>
      </p:sp>
      <p:sp>
        <p:nvSpPr>
          <p:cNvPr id="7" name="Espace réservé de la date 6"/>
          <p:cNvSpPr>
            <a:spLocks noGrp="1"/>
          </p:cNvSpPr>
          <p:nvPr>
            <p:ph type="dt" sz="half" idx="10"/>
          </p:nvPr>
        </p:nvSpPr>
        <p:spPr/>
        <p:txBody>
          <a:bodyPr/>
          <a:lstStyle/>
          <a:p>
            <a:fld id="{254A5F8A-EAF9-4BA5-BF6C-1E7BD39BD6F3}" type="datetime1">
              <a:rPr lang="fr-FR" smtClean="0"/>
              <a:pPr/>
              <a:t>04/04/2010</a:t>
            </a:fld>
            <a:endParaRPr lang="fr-BE"/>
          </a:p>
        </p:txBody>
      </p:sp>
      <p:sp>
        <p:nvSpPr>
          <p:cNvPr id="8" name="Espace réservé du numéro de diapositive 7"/>
          <p:cNvSpPr>
            <a:spLocks noGrp="1"/>
          </p:cNvSpPr>
          <p:nvPr>
            <p:ph type="sldNum" sz="quarter" idx="12"/>
          </p:nvPr>
        </p:nvSpPr>
        <p:spPr/>
        <p:txBody>
          <a:bodyPr/>
          <a:lstStyle/>
          <a:p>
            <a:fld id="{CF4668DC-857F-487D-BFFA-8C0CA5037977}" type="slidenum">
              <a:rPr lang="fr-BE" smtClean="0"/>
              <a:pPr/>
              <a:t>25</a:t>
            </a:fld>
            <a:endParaRPr lang="fr-BE"/>
          </a:p>
        </p:txBody>
      </p:sp>
      <p:sp>
        <p:nvSpPr>
          <p:cNvPr id="9" name="Espace réservé du pied de page 8"/>
          <p:cNvSpPr>
            <a:spLocks noGrp="1"/>
          </p:cNvSpPr>
          <p:nvPr>
            <p:ph type="ftr" sz="quarter" idx="11"/>
          </p:nvPr>
        </p:nvSpPr>
        <p:spPr/>
        <p:txBody>
          <a:bodyPr/>
          <a:lstStyle/>
          <a:p>
            <a:r>
              <a:rPr lang="fr-FR" smtClean="0"/>
              <a:t>Combustibles et lubrifiants                              FORMATEUR: BELLOUMI AHMED</a:t>
            </a:r>
            <a:endParaRPr lang="fr-BE"/>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wipe(down)">
                                      <p:cBhvr>
                                        <p:cTn id="43" dur="580">
                                          <p:stCondLst>
                                            <p:cond delay="0"/>
                                          </p:stCondLst>
                                        </p:cTn>
                                        <p:tgtEl>
                                          <p:spTgt spid="3">
                                            <p:txEl>
                                              <p:pRg st="2" end="2"/>
                                            </p:txEl>
                                          </p:spTgt>
                                        </p:tgtEl>
                                      </p:cBhvr>
                                    </p:animEffect>
                                    <p:anim calcmode="lin" valueType="num">
                                      <p:cBhvr>
                                        <p:cTn id="4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2" end="2"/>
                                            </p:txEl>
                                          </p:spTgt>
                                        </p:tgtEl>
                                      </p:cBhvr>
                                      <p:to x="100000" y="60000"/>
                                    </p:animScale>
                                    <p:animScale>
                                      <p:cBhvr>
                                        <p:cTn id="50" dur="166" decel="50000">
                                          <p:stCondLst>
                                            <p:cond delay="676"/>
                                          </p:stCondLst>
                                        </p:cTn>
                                        <p:tgtEl>
                                          <p:spTgt spid="3">
                                            <p:txEl>
                                              <p:pRg st="2" end="2"/>
                                            </p:txEl>
                                          </p:spTgt>
                                        </p:tgtEl>
                                      </p:cBhvr>
                                      <p:to x="100000" y="100000"/>
                                    </p:animScale>
                                    <p:animScale>
                                      <p:cBhvr>
                                        <p:cTn id="51" dur="26">
                                          <p:stCondLst>
                                            <p:cond delay="1312"/>
                                          </p:stCondLst>
                                        </p:cTn>
                                        <p:tgtEl>
                                          <p:spTgt spid="3">
                                            <p:txEl>
                                              <p:pRg st="2" end="2"/>
                                            </p:txEl>
                                          </p:spTgt>
                                        </p:tgtEl>
                                      </p:cBhvr>
                                      <p:to x="100000" y="80000"/>
                                    </p:animScale>
                                    <p:animScale>
                                      <p:cBhvr>
                                        <p:cTn id="52" dur="166" decel="50000">
                                          <p:stCondLst>
                                            <p:cond delay="1338"/>
                                          </p:stCondLst>
                                        </p:cTn>
                                        <p:tgtEl>
                                          <p:spTgt spid="3">
                                            <p:txEl>
                                              <p:pRg st="2" end="2"/>
                                            </p:txEl>
                                          </p:spTgt>
                                        </p:tgtEl>
                                      </p:cBhvr>
                                      <p:to x="100000" y="100000"/>
                                    </p:animScale>
                                    <p:animScale>
                                      <p:cBhvr>
                                        <p:cTn id="53" dur="26">
                                          <p:stCondLst>
                                            <p:cond delay="1642"/>
                                          </p:stCondLst>
                                        </p:cTn>
                                        <p:tgtEl>
                                          <p:spTgt spid="3">
                                            <p:txEl>
                                              <p:pRg st="2" end="2"/>
                                            </p:txEl>
                                          </p:spTgt>
                                        </p:tgtEl>
                                      </p:cBhvr>
                                      <p:to x="100000" y="90000"/>
                                    </p:animScale>
                                    <p:animScale>
                                      <p:cBhvr>
                                        <p:cTn id="54" dur="166" decel="50000">
                                          <p:stCondLst>
                                            <p:cond delay="1668"/>
                                          </p:stCondLst>
                                        </p:cTn>
                                        <p:tgtEl>
                                          <p:spTgt spid="3">
                                            <p:txEl>
                                              <p:pRg st="2" end="2"/>
                                            </p:txEl>
                                          </p:spTgt>
                                        </p:tgtEl>
                                      </p:cBhvr>
                                      <p:to x="100000" y="100000"/>
                                    </p:animScale>
                                    <p:animScale>
                                      <p:cBhvr>
                                        <p:cTn id="55" dur="26">
                                          <p:stCondLst>
                                            <p:cond delay="1808"/>
                                          </p:stCondLst>
                                        </p:cTn>
                                        <p:tgtEl>
                                          <p:spTgt spid="3">
                                            <p:txEl>
                                              <p:pRg st="2" end="2"/>
                                            </p:txEl>
                                          </p:spTgt>
                                        </p:tgtEl>
                                      </p:cBhvr>
                                      <p:to x="100000" y="95000"/>
                                    </p:animScale>
                                    <p:animScale>
                                      <p:cBhvr>
                                        <p:cTn id="56" dur="166" decel="50000">
                                          <p:stCondLst>
                                            <p:cond delay="1834"/>
                                          </p:stCondLst>
                                        </p:cTn>
                                        <p:tgtEl>
                                          <p:spTgt spid="3">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3">
                                            <p:txEl>
                                              <p:pRg st="3" end="3"/>
                                            </p:txEl>
                                          </p:spTgt>
                                        </p:tgtEl>
                                        <p:attrNameLst>
                                          <p:attrName>style.visibility</p:attrName>
                                        </p:attrNameLst>
                                      </p:cBhvr>
                                      <p:to>
                                        <p:strVal val="visible"/>
                                      </p:to>
                                    </p:set>
                                    <p:animEffect transition="in" filter="wipe(down)">
                                      <p:cBhvr>
                                        <p:cTn id="61" dur="580">
                                          <p:stCondLst>
                                            <p:cond delay="0"/>
                                          </p:stCondLst>
                                        </p:cTn>
                                        <p:tgtEl>
                                          <p:spTgt spid="3">
                                            <p:txEl>
                                              <p:pRg st="3" end="3"/>
                                            </p:txEl>
                                          </p:spTgt>
                                        </p:tgtEl>
                                      </p:cBhvr>
                                    </p:animEffect>
                                    <p:anim calcmode="lin" valueType="num">
                                      <p:cBhvr>
                                        <p:cTn id="62"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3" end="3"/>
                                            </p:txEl>
                                          </p:spTgt>
                                        </p:tgtEl>
                                      </p:cBhvr>
                                      <p:to x="100000" y="60000"/>
                                    </p:animScale>
                                    <p:animScale>
                                      <p:cBhvr>
                                        <p:cTn id="68" dur="166" decel="50000">
                                          <p:stCondLst>
                                            <p:cond delay="676"/>
                                          </p:stCondLst>
                                        </p:cTn>
                                        <p:tgtEl>
                                          <p:spTgt spid="3">
                                            <p:txEl>
                                              <p:pRg st="3" end="3"/>
                                            </p:txEl>
                                          </p:spTgt>
                                        </p:tgtEl>
                                      </p:cBhvr>
                                      <p:to x="100000" y="100000"/>
                                    </p:animScale>
                                    <p:animScale>
                                      <p:cBhvr>
                                        <p:cTn id="69" dur="26">
                                          <p:stCondLst>
                                            <p:cond delay="1312"/>
                                          </p:stCondLst>
                                        </p:cTn>
                                        <p:tgtEl>
                                          <p:spTgt spid="3">
                                            <p:txEl>
                                              <p:pRg st="3" end="3"/>
                                            </p:txEl>
                                          </p:spTgt>
                                        </p:tgtEl>
                                      </p:cBhvr>
                                      <p:to x="100000" y="80000"/>
                                    </p:animScale>
                                    <p:animScale>
                                      <p:cBhvr>
                                        <p:cTn id="70" dur="166" decel="50000">
                                          <p:stCondLst>
                                            <p:cond delay="1338"/>
                                          </p:stCondLst>
                                        </p:cTn>
                                        <p:tgtEl>
                                          <p:spTgt spid="3">
                                            <p:txEl>
                                              <p:pRg st="3" end="3"/>
                                            </p:txEl>
                                          </p:spTgt>
                                        </p:tgtEl>
                                      </p:cBhvr>
                                      <p:to x="100000" y="100000"/>
                                    </p:animScale>
                                    <p:animScale>
                                      <p:cBhvr>
                                        <p:cTn id="71" dur="26">
                                          <p:stCondLst>
                                            <p:cond delay="1642"/>
                                          </p:stCondLst>
                                        </p:cTn>
                                        <p:tgtEl>
                                          <p:spTgt spid="3">
                                            <p:txEl>
                                              <p:pRg st="3" end="3"/>
                                            </p:txEl>
                                          </p:spTgt>
                                        </p:tgtEl>
                                      </p:cBhvr>
                                      <p:to x="100000" y="90000"/>
                                    </p:animScale>
                                    <p:animScale>
                                      <p:cBhvr>
                                        <p:cTn id="72" dur="166" decel="50000">
                                          <p:stCondLst>
                                            <p:cond delay="1668"/>
                                          </p:stCondLst>
                                        </p:cTn>
                                        <p:tgtEl>
                                          <p:spTgt spid="3">
                                            <p:txEl>
                                              <p:pRg st="3" end="3"/>
                                            </p:txEl>
                                          </p:spTgt>
                                        </p:tgtEl>
                                      </p:cBhvr>
                                      <p:to x="100000" y="100000"/>
                                    </p:animScale>
                                    <p:animScale>
                                      <p:cBhvr>
                                        <p:cTn id="73" dur="26">
                                          <p:stCondLst>
                                            <p:cond delay="1808"/>
                                          </p:stCondLst>
                                        </p:cTn>
                                        <p:tgtEl>
                                          <p:spTgt spid="3">
                                            <p:txEl>
                                              <p:pRg st="3" end="3"/>
                                            </p:txEl>
                                          </p:spTgt>
                                        </p:tgtEl>
                                      </p:cBhvr>
                                      <p:to x="100000" y="95000"/>
                                    </p:animScale>
                                    <p:animScale>
                                      <p:cBhvr>
                                        <p:cTn id="74" dur="166" decel="50000">
                                          <p:stCondLst>
                                            <p:cond delay="1834"/>
                                          </p:stCondLst>
                                        </p:cTn>
                                        <p:tgtEl>
                                          <p:spTgt spid="3">
                                            <p:txEl>
                                              <p:pRg st="3" end="3"/>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5" presetClass="entr" presetSubtype="0" fill="hold" nodeType="clickEffect">
                                  <p:stCondLst>
                                    <p:cond delay="0"/>
                                  </p:stCondLst>
                                  <p:childTnLst>
                                    <p:set>
                                      <p:cBhvr>
                                        <p:cTn id="78" dur="1" fill="hold">
                                          <p:stCondLst>
                                            <p:cond delay="0"/>
                                          </p:stCondLst>
                                        </p:cTn>
                                        <p:tgtEl>
                                          <p:spTgt spid="3">
                                            <p:txEl>
                                              <p:pRg st="4" end="4"/>
                                            </p:txEl>
                                          </p:spTgt>
                                        </p:tgtEl>
                                        <p:attrNameLst>
                                          <p:attrName>style.visibility</p:attrName>
                                        </p:attrNameLst>
                                      </p:cBhvr>
                                      <p:to>
                                        <p:strVal val="visible"/>
                                      </p:to>
                                    </p:set>
                                    <p:anim calcmode="lin" valueType="num">
                                      <p:cBhvr>
                                        <p:cTn id="79"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80"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81"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82"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83"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84"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85"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86" dur="1000" decel="50000">
                                          <p:stCondLst>
                                            <p:cond delay="0"/>
                                          </p:stCondLst>
                                        </p:cTn>
                                        <p:tgtEl>
                                          <p:spTgt spid="3">
                                            <p:txEl>
                                              <p:pRg st="4" end="4"/>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25" presetClass="entr" presetSubtype="0" fill="hold" nodeType="clickEffect">
                                  <p:stCondLst>
                                    <p:cond delay="0"/>
                                  </p:stCondLst>
                                  <p:childTnLst>
                                    <p:set>
                                      <p:cBhvr>
                                        <p:cTn id="90" dur="1" fill="hold">
                                          <p:stCondLst>
                                            <p:cond delay="0"/>
                                          </p:stCondLst>
                                        </p:cTn>
                                        <p:tgtEl>
                                          <p:spTgt spid="3">
                                            <p:txEl>
                                              <p:pRg st="5" end="5"/>
                                            </p:txEl>
                                          </p:spTgt>
                                        </p:tgtEl>
                                        <p:attrNameLst>
                                          <p:attrName>style.visibility</p:attrName>
                                        </p:attrNameLst>
                                      </p:cBhvr>
                                      <p:to>
                                        <p:strVal val="visible"/>
                                      </p:to>
                                    </p:set>
                                    <p:anim calcmode="lin" valueType="num">
                                      <p:cBhvr>
                                        <p:cTn id="91" dur="500" decel="50000" fill="hold">
                                          <p:stCondLst>
                                            <p:cond delay="0"/>
                                          </p:stCondLst>
                                        </p:cTn>
                                        <p:tgtEl>
                                          <p:spTgt spid="3">
                                            <p:txEl>
                                              <p:pRg st="5" end="5"/>
                                            </p:txEl>
                                          </p:spTgt>
                                        </p:tgtEl>
                                        <p:attrNameLst>
                                          <p:attrName>style.rotation</p:attrName>
                                        </p:attrNameLst>
                                      </p:cBhvr>
                                      <p:tavLst>
                                        <p:tav tm="0">
                                          <p:val>
                                            <p:fltVal val="-90"/>
                                          </p:val>
                                        </p:tav>
                                        <p:tav tm="100000">
                                          <p:val>
                                            <p:fltVal val="0"/>
                                          </p:val>
                                        </p:tav>
                                      </p:tavLst>
                                    </p:anim>
                                    <p:anim calcmode="lin" valueType="num">
                                      <p:cBhvr>
                                        <p:cTn id="92" dur="500" decel="50000" fill="hold">
                                          <p:stCondLst>
                                            <p:cond delay="0"/>
                                          </p:stCondLst>
                                        </p:cTn>
                                        <p:tgtEl>
                                          <p:spTgt spid="3">
                                            <p:txEl>
                                              <p:pRg st="5" end="5"/>
                                            </p:txEl>
                                          </p:spTgt>
                                        </p:tgtEl>
                                        <p:attrNameLst>
                                          <p:attrName>ppt_w</p:attrName>
                                        </p:attrNameLst>
                                      </p:cBhvr>
                                      <p:tavLst>
                                        <p:tav tm="0">
                                          <p:val>
                                            <p:strVal val="#ppt_w"/>
                                          </p:val>
                                        </p:tav>
                                        <p:tav tm="100000">
                                          <p:val>
                                            <p:strVal val="#ppt_w*.05"/>
                                          </p:val>
                                        </p:tav>
                                      </p:tavLst>
                                    </p:anim>
                                    <p:anim calcmode="lin" valueType="num">
                                      <p:cBhvr>
                                        <p:cTn id="93" dur="500" accel="50000" fill="hold">
                                          <p:stCondLst>
                                            <p:cond delay="500"/>
                                          </p:stCondLst>
                                        </p:cTn>
                                        <p:tgtEl>
                                          <p:spTgt spid="3">
                                            <p:txEl>
                                              <p:pRg st="5" end="5"/>
                                            </p:txEl>
                                          </p:spTgt>
                                        </p:tgtEl>
                                        <p:attrNameLst>
                                          <p:attrName>ppt_w</p:attrName>
                                        </p:attrNameLst>
                                      </p:cBhvr>
                                      <p:tavLst>
                                        <p:tav tm="0">
                                          <p:val>
                                            <p:strVal val="#ppt_w*.05"/>
                                          </p:val>
                                        </p:tav>
                                        <p:tav tm="100000">
                                          <p:val>
                                            <p:strVal val="#ppt_w"/>
                                          </p:val>
                                        </p:tav>
                                      </p:tavLst>
                                    </p:anim>
                                    <p:anim calcmode="lin" valueType="num">
                                      <p:cBhvr>
                                        <p:cTn id="94" dur="10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95" dur="500" decel="50000" fill="hold">
                                          <p:stCondLst>
                                            <p:cond delay="0"/>
                                          </p:stCondLst>
                                        </p:cTn>
                                        <p:tgtEl>
                                          <p:spTgt spid="3">
                                            <p:txEl>
                                              <p:pRg st="5" end="5"/>
                                            </p:txEl>
                                          </p:spTgt>
                                        </p:tgtEl>
                                        <p:attrNameLst>
                                          <p:attrName>ppt_x</p:attrName>
                                        </p:attrNameLst>
                                      </p:cBhvr>
                                      <p:tavLst>
                                        <p:tav tm="0">
                                          <p:val>
                                            <p:strVal val="#ppt_x+.4"/>
                                          </p:val>
                                        </p:tav>
                                        <p:tav tm="100000">
                                          <p:val>
                                            <p:strVal val="#ppt_x"/>
                                          </p:val>
                                        </p:tav>
                                      </p:tavLst>
                                    </p:anim>
                                    <p:anim calcmode="lin" valueType="num">
                                      <p:cBhvr>
                                        <p:cTn id="96" dur="500" decel="50000" fill="hold">
                                          <p:stCondLst>
                                            <p:cond delay="0"/>
                                          </p:stCondLst>
                                        </p:cTn>
                                        <p:tgtEl>
                                          <p:spTgt spid="3">
                                            <p:txEl>
                                              <p:pRg st="5" end="5"/>
                                            </p:txEl>
                                          </p:spTgt>
                                        </p:tgtEl>
                                        <p:attrNameLst>
                                          <p:attrName>ppt_y</p:attrName>
                                        </p:attrNameLst>
                                      </p:cBhvr>
                                      <p:tavLst>
                                        <p:tav tm="0">
                                          <p:val>
                                            <p:strVal val="#ppt_y-.2"/>
                                          </p:val>
                                        </p:tav>
                                        <p:tav tm="100000">
                                          <p:val>
                                            <p:strVal val="#ppt_y+.1"/>
                                          </p:val>
                                        </p:tav>
                                      </p:tavLst>
                                    </p:anim>
                                    <p:anim calcmode="lin" valueType="num">
                                      <p:cBhvr>
                                        <p:cTn id="97" dur="500" accel="50000" fill="hold">
                                          <p:stCondLst>
                                            <p:cond delay="500"/>
                                          </p:stCondLst>
                                        </p:cTn>
                                        <p:tgtEl>
                                          <p:spTgt spid="3">
                                            <p:txEl>
                                              <p:pRg st="5" end="5"/>
                                            </p:txEl>
                                          </p:spTgt>
                                        </p:tgtEl>
                                        <p:attrNameLst>
                                          <p:attrName>ppt_y</p:attrName>
                                        </p:attrNameLst>
                                      </p:cBhvr>
                                      <p:tavLst>
                                        <p:tav tm="0">
                                          <p:val>
                                            <p:strVal val="#ppt_y+.1"/>
                                          </p:val>
                                        </p:tav>
                                        <p:tav tm="100000">
                                          <p:val>
                                            <p:strVal val="#ppt_y"/>
                                          </p:val>
                                        </p:tav>
                                      </p:tavLst>
                                    </p:anim>
                                    <p:animEffect transition="in" filter="fade">
                                      <p:cBhvr>
                                        <p:cTn id="98" dur="1000" decel="50000">
                                          <p:stCondLst>
                                            <p:cond delay="0"/>
                                          </p:stCondLst>
                                        </p:cTn>
                                        <p:tgtEl>
                                          <p:spTgt spid="3">
                                            <p:txEl>
                                              <p:pRg st="5" end="5"/>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25" presetClass="entr" presetSubtype="0" fill="hold" nodeType="clickEffect">
                                  <p:stCondLst>
                                    <p:cond delay="0"/>
                                  </p:stCondLst>
                                  <p:childTnLst>
                                    <p:set>
                                      <p:cBhvr>
                                        <p:cTn id="102" dur="1" fill="hold">
                                          <p:stCondLst>
                                            <p:cond delay="0"/>
                                          </p:stCondLst>
                                        </p:cTn>
                                        <p:tgtEl>
                                          <p:spTgt spid="3">
                                            <p:txEl>
                                              <p:pRg st="6" end="6"/>
                                            </p:txEl>
                                          </p:spTgt>
                                        </p:tgtEl>
                                        <p:attrNameLst>
                                          <p:attrName>style.visibility</p:attrName>
                                        </p:attrNameLst>
                                      </p:cBhvr>
                                      <p:to>
                                        <p:strVal val="visible"/>
                                      </p:to>
                                    </p:set>
                                    <p:anim calcmode="lin" valueType="num">
                                      <p:cBhvr>
                                        <p:cTn id="103" dur="500" decel="50000" fill="hold">
                                          <p:stCondLst>
                                            <p:cond delay="0"/>
                                          </p:stCondLst>
                                        </p:cTn>
                                        <p:tgtEl>
                                          <p:spTgt spid="3">
                                            <p:txEl>
                                              <p:pRg st="6" end="6"/>
                                            </p:txEl>
                                          </p:spTgt>
                                        </p:tgtEl>
                                        <p:attrNameLst>
                                          <p:attrName>style.rotation</p:attrName>
                                        </p:attrNameLst>
                                      </p:cBhvr>
                                      <p:tavLst>
                                        <p:tav tm="0">
                                          <p:val>
                                            <p:fltVal val="-90"/>
                                          </p:val>
                                        </p:tav>
                                        <p:tav tm="100000">
                                          <p:val>
                                            <p:fltVal val="0"/>
                                          </p:val>
                                        </p:tav>
                                      </p:tavLst>
                                    </p:anim>
                                    <p:anim calcmode="lin" valueType="num">
                                      <p:cBhvr>
                                        <p:cTn id="104" dur="500" decel="50000" fill="hold">
                                          <p:stCondLst>
                                            <p:cond delay="0"/>
                                          </p:stCondLst>
                                        </p:cTn>
                                        <p:tgtEl>
                                          <p:spTgt spid="3">
                                            <p:txEl>
                                              <p:pRg st="6" end="6"/>
                                            </p:txEl>
                                          </p:spTgt>
                                        </p:tgtEl>
                                        <p:attrNameLst>
                                          <p:attrName>ppt_w</p:attrName>
                                        </p:attrNameLst>
                                      </p:cBhvr>
                                      <p:tavLst>
                                        <p:tav tm="0">
                                          <p:val>
                                            <p:strVal val="#ppt_w"/>
                                          </p:val>
                                        </p:tav>
                                        <p:tav tm="100000">
                                          <p:val>
                                            <p:strVal val="#ppt_w*.05"/>
                                          </p:val>
                                        </p:tav>
                                      </p:tavLst>
                                    </p:anim>
                                    <p:anim calcmode="lin" valueType="num">
                                      <p:cBhvr>
                                        <p:cTn id="105" dur="500" accel="50000" fill="hold">
                                          <p:stCondLst>
                                            <p:cond delay="500"/>
                                          </p:stCondLst>
                                        </p:cTn>
                                        <p:tgtEl>
                                          <p:spTgt spid="3">
                                            <p:txEl>
                                              <p:pRg st="6" end="6"/>
                                            </p:txEl>
                                          </p:spTgt>
                                        </p:tgtEl>
                                        <p:attrNameLst>
                                          <p:attrName>ppt_w</p:attrName>
                                        </p:attrNameLst>
                                      </p:cBhvr>
                                      <p:tavLst>
                                        <p:tav tm="0">
                                          <p:val>
                                            <p:strVal val="#ppt_w*.05"/>
                                          </p:val>
                                        </p:tav>
                                        <p:tav tm="100000">
                                          <p:val>
                                            <p:strVal val="#ppt_w"/>
                                          </p:val>
                                        </p:tav>
                                      </p:tavLst>
                                    </p:anim>
                                    <p:anim calcmode="lin" valueType="num">
                                      <p:cBhvr>
                                        <p:cTn id="106" dur="10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107" dur="500" decel="50000" fill="hold">
                                          <p:stCondLst>
                                            <p:cond delay="0"/>
                                          </p:stCondLst>
                                        </p:cTn>
                                        <p:tgtEl>
                                          <p:spTgt spid="3">
                                            <p:txEl>
                                              <p:pRg st="6" end="6"/>
                                            </p:txEl>
                                          </p:spTgt>
                                        </p:tgtEl>
                                        <p:attrNameLst>
                                          <p:attrName>ppt_x</p:attrName>
                                        </p:attrNameLst>
                                      </p:cBhvr>
                                      <p:tavLst>
                                        <p:tav tm="0">
                                          <p:val>
                                            <p:strVal val="#ppt_x+.4"/>
                                          </p:val>
                                        </p:tav>
                                        <p:tav tm="100000">
                                          <p:val>
                                            <p:strVal val="#ppt_x"/>
                                          </p:val>
                                        </p:tav>
                                      </p:tavLst>
                                    </p:anim>
                                    <p:anim calcmode="lin" valueType="num">
                                      <p:cBhvr>
                                        <p:cTn id="108" dur="500" decel="50000" fill="hold">
                                          <p:stCondLst>
                                            <p:cond delay="0"/>
                                          </p:stCondLst>
                                        </p:cTn>
                                        <p:tgtEl>
                                          <p:spTgt spid="3">
                                            <p:txEl>
                                              <p:pRg st="6" end="6"/>
                                            </p:txEl>
                                          </p:spTgt>
                                        </p:tgtEl>
                                        <p:attrNameLst>
                                          <p:attrName>ppt_y</p:attrName>
                                        </p:attrNameLst>
                                      </p:cBhvr>
                                      <p:tavLst>
                                        <p:tav tm="0">
                                          <p:val>
                                            <p:strVal val="#ppt_y-.2"/>
                                          </p:val>
                                        </p:tav>
                                        <p:tav tm="100000">
                                          <p:val>
                                            <p:strVal val="#ppt_y+.1"/>
                                          </p:val>
                                        </p:tav>
                                      </p:tavLst>
                                    </p:anim>
                                    <p:anim calcmode="lin" valueType="num">
                                      <p:cBhvr>
                                        <p:cTn id="109" dur="500" accel="50000" fill="hold">
                                          <p:stCondLst>
                                            <p:cond delay="500"/>
                                          </p:stCondLst>
                                        </p:cTn>
                                        <p:tgtEl>
                                          <p:spTgt spid="3">
                                            <p:txEl>
                                              <p:pRg st="6" end="6"/>
                                            </p:txEl>
                                          </p:spTgt>
                                        </p:tgtEl>
                                        <p:attrNameLst>
                                          <p:attrName>ppt_y</p:attrName>
                                        </p:attrNameLst>
                                      </p:cBhvr>
                                      <p:tavLst>
                                        <p:tav tm="0">
                                          <p:val>
                                            <p:strVal val="#ppt_y+.1"/>
                                          </p:val>
                                        </p:tav>
                                        <p:tav tm="100000">
                                          <p:val>
                                            <p:strVal val="#ppt_y"/>
                                          </p:val>
                                        </p:tav>
                                      </p:tavLst>
                                    </p:anim>
                                    <p:animEffect transition="in" filter="fade">
                                      <p:cBhvr>
                                        <p:cTn id="110" dur="1000" decel="50000">
                                          <p:stCondLst>
                                            <p:cond delay="0"/>
                                          </p:stCondLst>
                                        </p:cTn>
                                        <p:tgtEl>
                                          <p:spTgt spid="3">
                                            <p:txEl>
                                              <p:pRg st="6" end="6"/>
                                            </p:txEl>
                                          </p:spTgt>
                                        </p:tgtEl>
                                      </p:cBhvr>
                                    </p:animEffect>
                                  </p:childTnLst>
                                </p:cTn>
                              </p:par>
                            </p:childTnLst>
                          </p:cTn>
                        </p:par>
                      </p:childTnLst>
                    </p:cTn>
                  </p:par>
                  <p:par>
                    <p:cTn id="111" fill="hold">
                      <p:stCondLst>
                        <p:cond delay="indefinite"/>
                      </p:stCondLst>
                      <p:childTnLst>
                        <p:par>
                          <p:cTn id="112" fill="hold">
                            <p:stCondLst>
                              <p:cond delay="0"/>
                            </p:stCondLst>
                            <p:childTnLst>
                              <p:par>
                                <p:cTn id="113" presetID="25" presetClass="entr" presetSubtype="0" fill="hold" nodeType="clickEffect">
                                  <p:stCondLst>
                                    <p:cond delay="0"/>
                                  </p:stCondLst>
                                  <p:childTnLst>
                                    <p:set>
                                      <p:cBhvr>
                                        <p:cTn id="114" dur="1" fill="hold">
                                          <p:stCondLst>
                                            <p:cond delay="0"/>
                                          </p:stCondLst>
                                        </p:cTn>
                                        <p:tgtEl>
                                          <p:spTgt spid="3">
                                            <p:txEl>
                                              <p:pRg st="7" end="7"/>
                                            </p:txEl>
                                          </p:spTgt>
                                        </p:tgtEl>
                                        <p:attrNameLst>
                                          <p:attrName>style.visibility</p:attrName>
                                        </p:attrNameLst>
                                      </p:cBhvr>
                                      <p:to>
                                        <p:strVal val="visible"/>
                                      </p:to>
                                    </p:set>
                                    <p:anim calcmode="lin" valueType="num">
                                      <p:cBhvr>
                                        <p:cTn id="115" dur="500" decel="50000" fill="hold">
                                          <p:stCondLst>
                                            <p:cond delay="0"/>
                                          </p:stCondLst>
                                        </p:cTn>
                                        <p:tgtEl>
                                          <p:spTgt spid="3">
                                            <p:txEl>
                                              <p:pRg st="7" end="7"/>
                                            </p:txEl>
                                          </p:spTgt>
                                        </p:tgtEl>
                                        <p:attrNameLst>
                                          <p:attrName>style.rotation</p:attrName>
                                        </p:attrNameLst>
                                      </p:cBhvr>
                                      <p:tavLst>
                                        <p:tav tm="0">
                                          <p:val>
                                            <p:fltVal val="-90"/>
                                          </p:val>
                                        </p:tav>
                                        <p:tav tm="100000">
                                          <p:val>
                                            <p:fltVal val="0"/>
                                          </p:val>
                                        </p:tav>
                                      </p:tavLst>
                                    </p:anim>
                                    <p:anim calcmode="lin" valueType="num">
                                      <p:cBhvr>
                                        <p:cTn id="116" dur="500" decel="50000" fill="hold">
                                          <p:stCondLst>
                                            <p:cond delay="0"/>
                                          </p:stCondLst>
                                        </p:cTn>
                                        <p:tgtEl>
                                          <p:spTgt spid="3">
                                            <p:txEl>
                                              <p:pRg st="7" end="7"/>
                                            </p:txEl>
                                          </p:spTgt>
                                        </p:tgtEl>
                                        <p:attrNameLst>
                                          <p:attrName>ppt_w</p:attrName>
                                        </p:attrNameLst>
                                      </p:cBhvr>
                                      <p:tavLst>
                                        <p:tav tm="0">
                                          <p:val>
                                            <p:strVal val="#ppt_w"/>
                                          </p:val>
                                        </p:tav>
                                        <p:tav tm="100000">
                                          <p:val>
                                            <p:strVal val="#ppt_w*.05"/>
                                          </p:val>
                                        </p:tav>
                                      </p:tavLst>
                                    </p:anim>
                                    <p:anim calcmode="lin" valueType="num">
                                      <p:cBhvr>
                                        <p:cTn id="117" dur="500" accel="50000" fill="hold">
                                          <p:stCondLst>
                                            <p:cond delay="500"/>
                                          </p:stCondLst>
                                        </p:cTn>
                                        <p:tgtEl>
                                          <p:spTgt spid="3">
                                            <p:txEl>
                                              <p:pRg st="7" end="7"/>
                                            </p:txEl>
                                          </p:spTgt>
                                        </p:tgtEl>
                                        <p:attrNameLst>
                                          <p:attrName>ppt_w</p:attrName>
                                        </p:attrNameLst>
                                      </p:cBhvr>
                                      <p:tavLst>
                                        <p:tav tm="0">
                                          <p:val>
                                            <p:strVal val="#ppt_w*.05"/>
                                          </p:val>
                                        </p:tav>
                                        <p:tav tm="100000">
                                          <p:val>
                                            <p:strVal val="#ppt_w"/>
                                          </p:val>
                                        </p:tav>
                                      </p:tavLst>
                                    </p:anim>
                                    <p:anim calcmode="lin" valueType="num">
                                      <p:cBhvr>
                                        <p:cTn id="118" dur="1000" fill="hold"/>
                                        <p:tgtEl>
                                          <p:spTgt spid="3">
                                            <p:txEl>
                                              <p:pRg st="7" end="7"/>
                                            </p:txEl>
                                          </p:spTgt>
                                        </p:tgtEl>
                                        <p:attrNameLst>
                                          <p:attrName>ppt_h</p:attrName>
                                        </p:attrNameLst>
                                      </p:cBhvr>
                                      <p:tavLst>
                                        <p:tav tm="0">
                                          <p:val>
                                            <p:strVal val="#ppt_h"/>
                                          </p:val>
                                        </p:tav>
                                        <p:tav tm="100000">
                                          <p:val>
                                            <p:strVal val="#ppt_h"/>
                                          </p:val>
                                        </p:tav>
                                      </p:tavLst>
                                    </p:anim>
                                    <p:anim calcmode="lin" valueType="num">
                                      <p:cBhvr>
                                        <p:cTn id="119" dur="500" decel="50000" fill="hold">
                                          <p:stCondLst>
                                            <p:cond delay="0"/>
                                          </p:stCondLst>
                                        </p:cTn>
                                        <p:tgtEl>
                                          <p:spTgt spid="3">
                                            <p:txEl>
                                              <p:pRg st="7" end="7"/>
                                            </p:txEl>
                                          </p:spTgt>
                                        </p:tgtEl>
                                        <p:attrNameLst>
                                          <p:attrName>ppt_x</p:attrName>
                                        </p:attrNameLst>
                                      </p:cBhvr>
                                      <p:tavLst>
                                        <p:tav tm="0">
                                          <p:val>
                                            <p:strVal val="#ppt_x+.4"/>
                                          </p:val>
                                        </p:tav>
                                        <p:tav tm="100000">
                                          <p:val>
                                            <p:strVal val="#ppt_x"/>
                                          </p:val>
                                        </p:tav>
                                      </p:tavLst>
                                    </p:anim>
                                    <p:anim calcmode="lin" valueType="num">
                                      <p:cBhvr>
                                        <p:cTn id="120" dur="500" decel="50000" fill="hold">
                                          <p:stCondLst>
                                            <p:cond delay="0"/>
                                          </p:stCondLst>
                                        </p:cTn>
                                        <p:tgtEl>
                                          <p:spTgt spid="3">
                                            <p:txEl>
                                              <p:pRg st="7" end="7"/>
                                            </p:txEl>
                                          </p:spTgt>
                                        </p:tgtEl>
                                        <p:attrNameLst>
                                          <p:attrName>ppt_y</p:attrName>
                                        </p:attrNameLst>
                                      </p:cBhvr>
                                      <p:tavLst>
                                        <p:tav tm="0">
                                          <p:val>
                                            <p:strVal val="#ppt_y-.2"/>
                                          </p:val>
                                        </p:tav>
                                        <p:tav tm="100000">
                                          <p:val>
                                            <p:strVal val="#ppt_y+.1"/>
                                          </p:val>
                                        </p:tav>
                                      </p:tavLst>
                                    </p:anim>
                                    <p:anim calcmode="lin" valueType="num">
                                      <p:cBhvr>
                                        <p:cTn id="121" dur="500" accel="50000" fill="hold">
                                          <p:stCondLst>
                                            <p:cond delay="500"/>
                                          </p:stCondLst>
                                        </p:cTn>
                                        <p:tgtEl>
                                          <p:spTgt spid="3">
                                            <p:txEl>
                                              <p:pRg st="7" end="7"/>
                                            </p:txEl>
                                          </p:spTgt>
                                        </p:tgtEl>
                                        <p:attrNameLst>
                                          <p:attrName>ppt_y</p:attrName>
                                        </p:attrNameLst>
                                      </p:cBhvr>
                                      <p:tavLst>
                                        <p:tav tm="0">
                                          <p:val>
                                            <p:strVal val="#ppt_y+.1"/>
                                          </p:val>
                                        </p:tav>
                                        <p:tav tm="100000">
                                          <p:val>
                                            <p:strVal val="#ppt_y"/>
                                          </p:val>
                                        </p:tav>
                                      </p:tavLst>
                                    </p:anim>
                                    <p:animEffect transition="in" filter="fade">
                                      <p:cBhvr>
                                        <p:cTn id="122" dur="1000" decel="50000">
                                          <p:stCondLst>
                                            <p:cond delay="0"/>
                                          </p:stCondLst>
                                        </p:cTn>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71406" y="1071546"/>
            <a:ext cx="8929718" cy="5143536"/>
          </a:xfrm>
          <a:ln>
            <a:noFill/>
          </a:ln>
          <a:effectLst/>
          <a:scene3d>
            <a:camera prst="orthographicFront">
              <a:rot lat="0" lon="0" rev="0"/>
            </a:camera>
            <a:lightRig rig="chilly" dir="t">
              <a:rot lat="0" lon="0" rev="18480000"/>
            </a:lightRig>
          </a:scene3d>
          <a:sp3d prstMaterial="clear">
            <a:bevelT h="63500"/>
          </a:sp3d>
        </p:spPr>
        <p:style>
          <a:lnRef idx="0">
            <a:schemeClr val="accent1"/>
          </a:lnRef>
          <a:fillRef idx="3">
            <a:schemeClr val="accent1"/>
          </a:fillRef>
          <a:effectRef idx="3">
            <a:schemeClr val="accent1"/>
          </a:effectRef>
          <a:fontRef idx="minor">
            <a:schemeClr val="lt1"/>
          </a:fontRef>
        </p:style>
        <p:txBody>
          <a:bodyPr>
            <a:normAutofit/>
          </a:bodyPr>
          <a:lstStyle/>
          <a:p>
            <a:pPr>
              <a:buNone/>
            </a:pPr>
            <a:r>
              <a:rPr lang="fr-FR" b="1" dirty="0" smtClean="0"/>
              <a:t> </a:t>
            </a:r>
            <a:r>
              <a:rPr lang="fr-FR" b="1" dirty="0" smtClean="0">
                <a:solidFill>
                  <a:srgbClr val="CC0066"/>
                </a:solidFill>
              </a:rPr>
              <a:t>La carburation consiste à réaliser un mélange carburé permettant au moteur de fonctionner en toutes circonstances.</a:t>
            </a:r>
          </a:p>
          <a:p>
            <a:pPr>
              <a:buNone/>
            </a:pPr>
            <a:r>
              <a:rPr lang="fr-FR" b="1" dirty="0" smtClean="0"/>
              <a:t> </a:t>
            </a:r>
            <a:r>
              <a:rPr lang="fr-FR" b="1" dirty="0" smtClean="0">
                <a:solidFill>
                  <a:srgbClr val="FFFF00"/>
                </a:solidFill>
              </a:rPr>
              <a:t>Le mélange air + essence devra satisfaire plusieurs conditions pour permettre une combustion la plus parfaite possible:</a:t>
            </a:r>
          </a:p>
          <a:p>
            <a:pPr>
              <a:buNone/>
            </a:pPr>
            <a:endParaRPr lang="fr-FR" b="1" dirty="0" smtClean="0"/>
          </a:p>
          <a:p>
            <a:r>
              <a:rPr lang="fr-FR" b="1" dirty="0" smtClean="0">
                <a:solidFill>
                  <a:srgbClr val="7030A0"/>
                </a:solidFill>
              </a:rPr>
              <a:t>- Etre à l'état gazeux ⇨ vaporisation</a:t>
            </a:r>
          </a:p>
          <a:p>
            <a:r>
              <a:rPr lang="fr-FR" b="1" dirty="0" smtClean="0">
                <a:solidFill>
                  <a:srgbClr val="7030A0"/>
                </a:solidFill>
              </a:rPr>
              <a:t>- Etre homogène ⇨ homogénéité</a:t>
            </a:r>
          </a:p>
          <a:p>
            <a:r>
              <a:rPr lang="fr-FR" b="1" dirty="0" smtClean="0">
                <a:solidFill>
                  <a:srgbClr val="7030A0"/>
                </a:solidFill>
              </a:rPr>
              <a:t>- Etre parfaitement dosé ⇨ dosage</a:t>
            </a:r>
            <a:endParaRPr lang="fr-FR" b="1" dirty="0">
              <a:solidFill>
                <a:srgbClr val="7030A0"/>
              </a:solidFill>
            </a:endParaRPr>
          </a:p>
        </p:txBody>
      </p:sp>
      <p:sp>
        <p:nvSpPr>
          <p:cNvPr id="2" name="Titre 1"/>
          <p:cNvSpPr>
            <a:spLocks noGrp="1"/>
          </p:cNvSpPr>
          <p:nvPr>
            <p:ph type="title"/>
          </p:nvPr>
        </p:nvSpPr>
        <p:spPr>
          <a:xfrm>
            <a:off x="500034" y="142852"/>
            <a:ext cx="8229600" cy="830997"/>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1. </a:t>
            </a:r>
            <a:r>
              <a:rPr lang="fr-FR" sz="48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Introduction</a:t>
            </a:r>
          </a:p>
        </p:txBody>
      </p:sp>
      <p:sp>
        <p:nvSpPr>
          <p:cNvPr id="7" name="Espace réservé de la date 6"/>
          <p:cNvSpPr>
            <a:spLocks noGrp="1"/>
          </p:cNvSpPr>
          <p:nvPr>
            <p:ph type="dt" sz="half" idx="10"/>
          </p:nvPr>
        </p:nvSpPr>
        <p:spPr/>
        <p:txBody>
          <a:bodyPr/>
          <a:lstStyle/>
          <a:p>
            <a:fld id="{B8BF4D66-AE8E-4494-A779-7B34CE179F02}" type="datetime1">
              <a:rPr lang="fr-FR" smtClean="0"/>
              <a:pPr/>
              <a:t>04/04/2010</a:t>
            </a:fld>
            <a:endParaRPr lang="fr-BE"/>
          </a:p>
        </p:txBody>
      </p:sp>
      <p:sp>
        <p:nvSpPr>
          <p:cNvPr id="8" name="Espace réservé du numéro de diapositive 7"/>
          <p:cNvSpPr>
            <a:spLocks noGrp="1"/>
          </p:cNvSpPr>
          <p:nvPr>
            <p:ph type="sldNum" sz="quarter" idx="12"/>
          </p:nvPr>
        </p:nvSpPr>
        <p:spPr/>
        <p:txBody>
          <a:bodyPr/>
          <a:lstStyle/>
          <a:p>
            <a:fld id="{CF4668DC-857F-487D-BFFA-8C0CA5037977}" type="slidenum">
              <a:rPr lang="fr-BE" smtClean="0"/>
              <a:pPr/>
              <a:t>26</a:t>
            </a:fld>
            <a:endParaRPr lang="fr-BE"/>
          </a:p>
        </p:txBody>
      </p:sp>
      <p:sp>
        <p:nvSpPr>
          <p:cNvPr id="9" name="Espace réservé du pied de page 8"/>
          <p:cNvSpPr>
            <a:spLocks noGrp="1"/>
          </p:cNvSpPr>
          <p:nvPr>
            <p:ph type="ftr" sz="quarter" idx="11"/>
          </p:nvPr>
        </p:nvSpPr>
        <p:spPr/>
        <p:txBody>
          <a:bodyPr/>
          <a:lstStyle/>
          <a:p>
            <a:r>
              <a:rPr lang="fr-FR" smtClean="0"/>
              <a:t>Combustibles et lubrifiants                              FORMATEUR: BELLOUMI AHMED</a:t>
            </a:r>
            <a:endParaRPr lang="fr-BE"/>
          </a:p>
        </p:txBody>
      </p:sp>
    </p:spTree>
  </p:cSld>
  <p:clrMapOvr>
    <a:masterClrMapping/>
  </p:clrMapOvr>
  <p:transition spd="slow">
    <p:wheel/>
    <p:sndAc>
      <p:stSnd>
        <p:snd r:embed="rId3"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down)">
                                      <p:cBhvr>
                                        <p:cTn id="19" dur="580">
                                          <p:stCondLst>
                                            <p:cond delay="0"/>
                                          </p:stCondLst>
                                        </p:cTn>
                                        <p:tgtEl>
                                          <p:spTgt spid="3">
                                            <p:txEl>
                                              <p:pRg st="1" end="1"/>
                                            </p:txEl>
                                          </p:spTgt>
                                        </p:tgtEl>
                                      </p:cBhvr>
                                    </p:animEffect>
                                    <p:anim calcmode="lin" valueType="num">
                                      <p:cBhvr>
                                        <p:cTn id="20"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25" dur="26">
                                          <p:stCondLst>
                                            <p:cond delay="650"/>
                                          </p:stCondLst>
                                        </p:cTn>
                                        <p:tgtEl>
                                          <p:spTgt spid="3">
                                            <p:txEl>
                                              <p:pRg st="1" end="1"/>
                                            </p:txEl>
                                          </p:spTgt>
                                        </p:tgtEl>
                                      </p:cBhvr>
                                      <p:to x="100000" y="60000"/>
                                    </p:animScale>
                                    <p:animScale>
                                      <p:cBhvr>
                                        <p:cTn id="26" dur="166" decel="50000">
                                          <p:stCondLst>
                                            <p:cond delay="676"/>
                                          </p:stCondLst>
                                        </p:cTn>
                                        <p:tgtEl>
                                          <p:spTgt spid="3">
                                            <p:txEl>
                                              <p:pRg st="1" end="1"/>
                                            </p:txEl>
                                          </p:spTgt>
                                        </p:tgtEl>
                                      </p:cBhvr>
                                      <p:to x="100000" y="100000"/>
                                    </p:animScale>
                                    <p:animScale>
                                      <p:cBhvr>
                                        <p:cTn id="27" dur="26">
                                          <p:stCondLst>
                                            <p:cond delay="1312"/>
                                          </p:stCondLst>
                                        </p:cTn>
                                        <p:tgtEl>
                                          <p:spTgt spid="3">
                                            <p:txEl>
                                              <p:pRg st="1" end="1"/>
                                            </p:txEl>
                                          </p:spTgt>
                                        </p:tgtEl>
                                      </p:cBhvr>
                                      <p:to x="100000" y="80000"/>
                                    </p:animScale>
                                    <p:animScale>
                                      <p:cBhvr>
                                        <p:cTn id="28" dur="166" decel="50000">
                                          <p:stCondLst>
                                            <p:cond delay="1338"/>
                                          </p:stCondLst>
                                        </p:cTn>
                                        <p:tgtEl>
                                          <p:spTgt spid="3">
                                            <p:txEl>
                                              <p:pRg st="1" end="1"/>
                                            </p:txEl>
                                          </p:spTgt>
                                        </p:tgtEl>
                                      </p:cBhvr>
                                      <p:to x="100000" y="100000"/>
                                    </p:animScale>
                                    <p:animScale>
                                      <p:cBhvr>
                                        <p:cTn id="29" dur="26">
                                          <p:stCondLst>
                                            <p:cond delay="1642"/>
                                          </p:stCondLst>
                                        </p:cTn>
                                        <p:tgtEl>
                                          <p:spTgt spid="3">
                                            <p:txEl>
                                              <p:pRg st="1" end="1"/>
                                            </p:txEl>
                                          </p:spTgt>
                                        </p:tgtEl>
                                      </p:cBhvr>
                                      <p:to x="100000" y="90000"/>
                                    </p:animScale>
                                    <p:animScale>
                                      <p:cBhvr>
                                        <p:cTn id="30" dur="166" decel="50000">
                                          <p:stCondLst>
                                            <p:cond delay="1668"/>
                                          </p:stCondLst>
                                        </p:cTn>
                                        <p:tgtEl>
                                          <p:spTgt spid="3">
                                            <p:txEl>
                                              <p:pRg st="1" end="1"/>
                                            </p:txEl>
                                          </p:spTgt>
                                        </p:tgtEl>
                                      </p:cBhvr>
                                      <p:to x="100000" y="100000"/>
                                    </p:animScale>
                                    <p:animScale>
                                      <p:cBhvr>
                                        <p:cTn id="31" dur="26">
                                          <p:stCondLst>
                                            <p:cond delay="1808"/>
                                          </p:stCondLst>
                                        </p:cTn>
                                        <p:tgtEl>
                                          <p:spTgt spid="3">
                                            <p:txEl>
                                              <p:pRg st="1" end="1"/>
                                            </p:txEl>
                                          </p:spTgt>
                                        </p:tgtEl>
                                      </p:cBhvr>
                                      <p:to x="100000" y="95000"/>
                                    </p:animScale>
                                    <p:animScale>
                                      <p:cBhvr>
                                        <p:cTn id="32" dur="166" decel="50000">
                                          <p:stCondLst>
                                            <p:cond delay="1834"/>
                                          </p:stCondLst>
                                        </p:cTn>
                                        <p:tgtEl>
                                          <p:spTgt spid="3">
                                            <p:txEl>
                                              <p:pRg st="1" end="1"/>
                                            </p:txEl>
                                          </p:spTgt>
                                        </p:tgtEl>
                                      </p:cBhvr>
                                      <p:to x="100000" y="100000"/>
                                    </p:animScale>
                                  </p:childTnLst>
                                </p:cTn>
                              </p:par>
                            </p:childTnLst>
                          </p:cTn>
                        </p:par>
                      </p:childTnLst>
                    </p:cTn>
                  </p:par>
                  <p:par>
                    <p:cTn id="33" fill="hold">
                      <p:stCondLst>
                        <p:cond delay="indefinite"/>
                      </p:stCondLst>
                      <p:childTnLst>
                        <p:par>
                          <p:cTn id="34" fill="hold">
                            <p:stCondLst>
                              <p:cond delay="0"/>
                            </p:stCondLst>
                            <p:childTnLst>
                              <p:par>
                                <p:cTn id="35" presetID="25" presetClass="entr" presetSubtype="0" fill="hold"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p:cTn id="37"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40"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3">
                                            <p:txEl>
                                              <p:pRg st="3" end="3"/>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5" presetClass="entr" presetSubtype="0" fill="hold" nodeType="clickEffect">
                                  <p:stCondLst>
                                    <p:cond delay="0"/>
                                  </p:stCondLst>
                                  <p:childTnLst>
                                    <p:set>
                                      <p:cBhvr>
                                        <p:cTn id="48" dur="1" fill="hold">
                                          <p:stCondLst>
                                            <p:cond delay="0"/>
                                          </p:stCondLst>
                                        </p:cTn>
                                        <p:tgtEl>
                                          <p:spTgt spid="3">
                                            <p:txEl>
                                              <p:pRg st="4" end="4"/>
                                            </p:txEl>
                                          </p:spTgt>
                                        </p:tgtEl>
                                        <p:attrNameLst>
                                          <p:attrName>style.visibility</p:attrName>
                                        </p:attrNameLst>
                                      </p:cBhvr>
                                      <p:to>
                                        <p:strVal val="visible"/>
                                      </p:to>
                                    </p:set>
                                    <p:anim calcmode="lin" valueType="num">
                                      <p:cBhvr>
                                        <p:cTn id="49"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52"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3">
                                            <p:txEl>
                                              <p:pRg st="4" end="4"/>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25" presetClass="entr" presetSubtype="0" fill="hold" nodeType="clickEffect">
                                  <p:stCondLst>
                                    <p:cond delay="0"/>
                                  </p:stCondLst>
                                  <p:childTnLst>
                                    <p:set>
                                      <p:cBhvr>
                                        <p:cTn id="60" dur="1" fill="hold">
                                          <p:stCondLst>
                                            <p:cond delay="0"/>
                                          </p:stCondLst>
                                        </p:cTn>
                                        <p:tgtEl>
                                          <p:spTgt spid="3">
                                            <p:txEl>
                                              <p:pRg st="5" end="5"/>
                                            </p:txEl>
                                          </p:spTgt>
                                        </p:tgtEl>
                                        <p:attrNameLst>
                                          <p:attrName>style.visibility</p:attrName>
                                        </p:attrNameLst>
                                      </p:cBhvr>
                                      <p:to>
                                        <p:strVal val="visible"/>
                                      </p:to>
                                    </p:set>
                                    <p:anim calcmode="lin" valueType="num">
                                      <p:cBhvr>
                                        <p:cTn id="61" dur="500" decel="50000" fill="hold">
                                          <p:stCondLst>
                                            <p:cond delay="0"/>
                                          </p:stCondLst>
                                        </p:cTn>
                                        <p:tgtEl>
                                          <p:spTgt spid="3">
                                            <p:txEl>
                                              <p:pRg st="5" end="5"/>
                                            </p:txEl>
                                          </p:spTgt>
                                        </p:tgtEl>
                                        <p:attrNameLst>
                                          <p:attrName>style.rotation</p:attrName>
                                        </p:attrNameLst>
                                      </p:cBhvr>
                                      <p:tavLst>
                                        <p:tav tm="0">
                                          <p:val>
                                            <p:fltVal val="-90"/>
                                          </p:val>
                                        </p:tav>
                                        <p:tav tm="100000">
                                          <p:val>
                                            <p:fltVal val="0"/>
                                          </p:val>
                                        </p:tav>
                                      </p:tavLst>
                                    </p:anim>
                                    <p:anim calcmode="lin" valueType="num">
                                      <p:cBhvr>
                                        <p:cTn id="62" dur="500" decel="50000" fill="hold">
                                          <p:stCondLst>
                                            <p:cond delay="0"/>
                                          </p:stCondLst>
                                        </p:cTn>
                                        <p:tgtEl>
                                          <p:spTgt spid="3">
                                            <p:txEl>
                                              <p:pRg st="5" end="5"/>
                                            </p:txEl>
                                          </p:spTgt>
                                        </p:tgtEl>
                                        <p:attrNameLst>
                                          <p:attrName>ppt_w</p:attrName>
                                        </p:attrNameLst>
                                      </p:cBhvr>
                                      <p:tavLst>
                                        <p:tav tm="0">
                                          <p:val>
                                            <p:strVal val="#ppt_w"/>
                                          </p:val>
                                        </p:tav>
                                        <p:tav tm="100000">
                                          <p:val>
                                            <p:strVal val="#ppt_w*.05"/>
                                          </p:val>
                                        </p:tav>
                                      </p:tavLst>
                                    </p:anim>
                                    <p:anim calcmode="lin" valueType="num">
                                      <p:cBhvr>
                                        <p:cTn id="63" dur="500" accel="50000" fill="hold">
                                          <p:stCondLst>
                                            <p:cond delay="500"/>
                                          </p:stCondLst>
                                        </p:cTn>
                                        <p:tgtEl>
                                          <p:spTgt spid="3">
                                            <p:txEl>
                                              <p:pRg st="5" end="5"/>
                                            </p:txEl>
                                          </p:spTgt>
                                        </p:tgtEl>
                                        <p:attrNameLst>
                                          <p:attrName>ppt_w</p:attrName>
                                        </p:attrNameLst>
                                      </p:cBhvr>
                                      <p:tavLst>
                                        <p:tav tm="0">
                                          <p:val>
                                            <p:strVal val="#ppt_w*.05"/>
                                          </p:val>
                                        </p:tav>
                                        <p:tav tm="100000">
                                          <p:val>
                                            <p:strVal val="#ppt_w"/>
                                          </p:val>
                                        </p:tav>
                                      </p:tavLst>
                                    </p:anim>
                                    <p:anim calcmode="lin" valueType="num">
                                      <p:cBhvr>
                                        <p:cTn id="64" dur="10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65" dur="500" decel="50000" fill="hold">
                                          <p:stCondLst>
                                            <p:cond delay="0"/>
                                          </p:stCondLst>
                                        </p:cTn>
                                        <p:tgtEl>
                                          <p:spTgt spid="3">
                                            <p:txEl>
                                              <p:pRg st="5" end="5"/>
                                            </p:txEl>
                                          </p:spTgt>
                                        </p:tgtEl>
                                        <p:attrNameLst>
                                          <p:attrName>ppt_x</p:attrName>
                                        </p:attrNameLst>
                                      </p:cBhvr>
                                      <p:tavLst>
                                        <p:tav tm="0">
                                          <p:val>
                                            <p:strVal val="#ppt_x+.4"/>
                                          </p:val>
                                        </p:tav>
                                        <p:tav tm="100000">
                                          <p:val>
                                            <p:strVal val="#ppt_x"/>
                                          </p:val>
                                        </p:tav>
                                      </p:tavLst>
                                    </p:anim>
                                    <p:anim calcmode="lin" valueType="num">
                                      <p:cBhvr>
                                        <p:cTn id="66" dur="500" decel="50000" fill="hold">
                                          <p:stCondLst>
                                            <p:cond delay="0"/>
                                          </p:stCondLst>
                                        </p:cTn>
                                        <p:tgtEl>
                                          <p:spTgt spid="3">
                                            <p:txEl>
                                              <p:pRg st="5" end="5"/>
                                            </p:txEl>
                                          </p:spTgt>
                                        </p:tgtEl>
                                        <p:attrNameLst>
                                          <p:attrName>ppt_y</p:attrName>
                                        </p:attrNameLst>
                                      </p:cBhvr>
                                      <p:tavLst>
                                        <p:tav tm="0">
                                          <p:val>
                                            <p:strVal val="#ppt_y-.2"/>
                                          </p:val>
                                        </p:tav>
                                        <p:tav tm="100000">
                                          <p:val>
                                            <p:strVal val="#ppt_y+.1"/>
                                          </p:val>
                                        </p:tav>
                                      </p:tavLst>
                                    </p:anim>
                                    <p:anim calcmode="lin" valueType="num">
                                      <p:cBhvr>
                                        <p:cTn id="67" dur="500" accel="50000" fill="hold">
                                          <p:stCondLst>
                                            <p:cond delay="500"/>
                                          </p:stCondLst>
                                        </p:cTn>
                                        <p:tgtEl>
                                          <p:spTgt spid="3">
                                            <p:txEl>
                                              <p:pRg st="5" end="5"/>
                                            </p:txEl>
                                          </p:spTgt>
                                        </p:tgtEl>
                                        <p:attrNameLst>
                                          <p:attrName>ppt_y</p:attrName>
                                        </p:attrNameLst>
                                      </p:cBhvr>
                                      <p:tavLst>
                                        <p:tav tm="0">
                                          <p:val>
                                            <p:strVal val="#ppt_y+.1"/>
                                          </p:val>
                                        </p:tav>
                                        <p:tav tm="100000">
                                          <p:val>
                                            <p:strVal val="#ppt_y"/>
                                          </p:val>
                                        </p:tav>
                                      </p:tavLst>
                                    </p:anim>
                                    <p:animEffect transition="in" filter="fade">
                                      <p:cBhvr>
                                        <p:cTn id="68" dur="1000" decel="50000">
                                          <p:stCondLst>
                                            <p:cond delay="0"/>
                                          </p:stCondLst>
                                        </p:cTn>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928670"/>
            <a:ext cx="9144000" cy="5500726"/>
          </a:xfrm>
        </p:spPr>
        <p:txBody>
          <a:bodyPr>
            <a:noAutofit/>
          </a:bodyPr>
          <a:lstStyle/>
          <a:p>
            <a:pPr>
              <a:buNone/>
            </a:pPr>
            <a:r>
              <a:rPr lang="fr-FR" sz="1700" b="1" dirty="0" smtClean="0"/>
              <a:t>Pour mélanger et enflammer le mélange air + essence il est nécessaire que les 2 corps aient le même état </a:t>
            </a:r>
            <a:r>
              <a:rPr lang="fr-FR" sz="1700" b="1" dirty="0" smtClean="0">
                <a:solidFill>
                  <a:srgbClr val="FF0000"/>
                </a:solidFill>
              </a:rPr>
              <a:t>(gazeux)</a:t>
            </a:r>
          </a:p>
          <a:p>
            <a:pPr>
              <a:buNone/>
            </a:pPr>
            <a:r>
              <a:rPr lang="fr-FR" sz="1700" b="1" dirty="0" smtClean="0"/>
              <a:t>Pour réaliser et rendre plus active la vaporisation d'un liquide, </a:t>
            </a:r>
          </a:p>
          <a:p>
            <a:pPr>
              <a:buNone/>
            </a:pPr>
            <a:r>
              <a:rPr lang="fr-FR" sz="1700" b="1" dirty="0" smtClean="0"/>
              <a:t>3 solutions s'offrent à nous. </a:t>
            </a:r>
          </a:p>
          <a:p>
            <a:pPr>
              <a:buNone/>
            </a:pPr>
            <a:r>
              <a:rPr lang="fr-FR" sz="1700" b="1" dirty="0" smtClean="0"/>
              <a:t>Il faut agir sur :</a:t>
            </a:r>
          </a:p>
          <a:p>
            <a:pPr>
              <a:buNone/>
            </a:pPr>
            <a:r>
              <a:rPr lang="fr-FR" sz="1700" b="1" i="1" u="sng" dirty="0" smtClean="0">
                <a:solidFill>
                  <a:srgbClr val="FF0000"/>
                </a:solidFill>
              </a:rPr>
              <a:t>La température</a:t>
            </a:r>
            <a:r>
              <a:rPr lang="fr-FR" sz="1700" b="1" dirty="0" smtClean="0"/>
              <a:t>. En effet la vaporisation d'un liquide ne peut se faire sans absorption de chaleur (ex: éther sur la peau). Le mélange est refroidi par l'évaporation du carburant. La baisse de température qui en résulte peut, dans des conditions atmosphériques froides et humides (environ +2 à +8°c et une humidité = 65 %) provoqué un givrage;</a:t>
            </a:r>
          </a:p>
          <a:p>
            <a:pPr>
              <a:buNone/>
            </a:pPr>
            <a:r>
              <a:rPr lang="fr-FR" sz="1700" b="1" dirty="0" smtClean="0"/>
              <a:t>      la vapeur d'eau contenue dans l'air  d'admission</a:t>
            </a:r>
          </a:p>
          <a:p>
            <a:pPr>
              <a:buNone/>
            </a:pPr>
            <a:r>
              <a:rPr lang="fr-FR" sz="1700" b="1" dirty="0" smtClean="0"/>
              <a:t>      se condense, gèle, et compromet </a:t>
            </a:r>
          </a:p>
          <a:p>
            <a:pPr>
              <a:buNone/>
            </a:pPr>
            <a:r>
              <a:rPr lang="fr-FR" sz="1700" b="1" dirty="0" smtClean="0"/>
              <a:t>     le bon fonctionnement du papillon </a:t>
            </a:r>
          </a:p>
          <a:p>
            <a:pPr>
              <a:buNone/>
            </a:pPr>
            <a:r>
              <a:rPr lang="fr-FR" sz="1700" b="1" dirty="0" smtClean="0"/>
              <a:t>     (système à carburateur et injection mono point).</a:t>
            </a:r>
          </a:p>
          <a:p>
            <a:pPr>
              <a:buNone/>
            </a:pPr>
            <a:r>
              <a:rPr lang="fr-FR" sz="1700" b="1" dirty="0" smtClean="0"/>
              <a:t>     Ce problème peut être évité en recourant</a:t>
            </a:r>
          </a:p>
          <a:p>
            <a:pPr>
              <a:buNone/>
            </a:pPr>
            <a:r>
              <a:rPr lang="fr-FR" sz="1700" b="1" dirty="0" smtClean="0"/>
              <a:t>     à des additifs.</a:t>
            </a:r>
          </a:p>
        </p:txBody>
      </p:sp>
      <p:sp>
        <p:nvSpPr>
          <p:cNvPr id="2" name="Titre 1"/>
          <p:cNvSpPr>
            <a:spLocks noGrp="1"/>
          </p:cNvSpPr>
          <p:nvPr>
            <p:ph type="title"/>
          </p:nvPr>
        </p:nvSpPr>
        <p:spPr>
          <a:xfrm>
            <a:off x="500034" y="214290"/>
            <a:ext cx="8229600" cy="553998"/>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2. Vaporisation</a:t>
            </a:r>
          </a:p>
        </p:txBody>
      </p:sp>
      <p:pic>
        <p:nvPicPr>
          <p:cNvPr id="4099" name="Picture 3"/>
          <p:cNvPicPr>
            <a:picLocks noChangeAspect="1" noChangeArrowheads="1"/>
          </p:cNvPicPr>
          <p:nvPr/>
        </p:nvPicPr>
        <p:blipFill>
          <a:blip r:embed="rId3"/>
          <a:srcRect/>
          <a:stretch>
            <a:fillRect/>
          </a:stretch>
        </p:blipFill>
        <p:spPr bwMode="auto">
          <a:xfrm>
            <a:off x="5929322" y="3786190"/>
            <a:ext cx="2995624" cy="2543061"/>
          </a:xfrm>
          <a:prstGeom prst="rect">
            <a:avLst/>
          </a:prstGeom>
          <a:noFill/>
          <a:ln w="9525">
            <a:noFill/>
            <a:miter lim="800000"/>
            <a:headEnd/>
            <a:tailEnd/>
          </a:ln>
          <a:effectLst/>
        </p:spPr>
      </p:pic>
      <p:sp>
        <p:nvSpPr>
          <p:cNvPr id="8" name="Espace réservé de la date 7"/>
          <p:cNvSpPr>
            <a:spLocks noGrp="1"/>
          </p:cNvSpPr>
          <p:nvPr>
            <p:ph type="dt" sz="half" idx="10"/>
          </p:nvPr>
        </p:nvSpPr>
        <p:spPr/>
        <p:txBody>
          <a:bodyPr/>
          <a:lstStyle/>
          <a:p>
            <a:fld id="{9CA491C2-F0BF-475A-AD09-9D9F1EDDE637}" type="datetime1">
              <a:rPr lang="fr-FR" smtClean="0"/>
              <a:pPr/>
              <a:t>04/04/2010</a:t>
            </a:fld>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27</a:t>
            </a:fld>
            <a:endParaRPr lang="fr-BE"/>
          </a:p>
        </p:txBody>
      </p:sp>
      <p:sp>
        <p:nvSpPr>
          <p:cNvPr id="10" name="Espace réservé du pied de page 9"/>
          <p:cNvSpPr>
            <a:spLocks noGrp="1"/>
          </p:cNvSpPr>
          <p:nvPr>
            <p:ph type="ftr" sz="quarter" idx="11"/>
          </p:nvPr>
        </p:nvSpPr>
        <p:spPr/>
        <p:txBody>
          <a:bodyPr/>
          <a:lstStyle/>
          <a:p>
            <a:r>
              <a:rPr lang="fr-FR" smtClean="0"/>
              <a:t>Combustibles et lubrifiants                              FORMATEUR: BELLOUMI AHMED</a:t>
            </a:r>
            <a:endParaRPr lang="fr-BE"/>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2"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
                                            <p:txEl>
                                              <p:pRg st="1" end="1"/>
                                            </p:txEl>
                                          </p:spTgt>
                                        </p:tgtEl>
                                      </p:cBhvr>
                                    </p:animEffect>
                                  </p:childTnLst>
                                </p:cTn>
                              </p:par>
                              <p:par>
                                <p:cTn id="27" presetID="25" presetClass="entr" presetSubtype="0" fill="hold" nodeType="with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p:cTn id="29"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32"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3">
                                            <p:txEl>
                                              <p:pRg st="2" end="2"/>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6" presetClass="entr" presetSubtype="0" fill="hold" nodeType="clickEffect">
                                  <p:stCondLst>
                                    <p:cond delay="0"/>
                                  </p:stCondLst>
                                  <p:childTnLst>
                                    <p:set>
                                      <p:cBhvr>
                                        <p:cTn id="40" dur="1" fill="hold">
                                          <p:stCondLst>
                                            <p:cond delay="0"/>
                                          </p:stCondLst>
                                        </p:cTn>
                                        <p:tgtEl>
                                          <p:spTgt spid="3">
                                            <p:txEl>
                                              <p:pRg st="3" end="3"/>
                                            </p:txEl>
                                          </p:spTgt>
                                        </p:tgtEl>
                                        <p:attrNameLst>
                                          <p:attrName>style.visibility</p:attrName>
                                        </p:attrNameLst>
                                      </p:cBhvr>
                                      <p:to>
                                        <p:strVal val="visible"/>
                                      </p:to>
                                    </p:set>
                                    <p:animEffect transition="in" filter="wipe(down)">
                                      <p:cBhvr>
                                        <p:cTn id="41" dur="580">
                                          <p:stCondLst>
                                            <p:cond delay="0"/>
                                          </p:stCondLst>
                                        </p:cTn>
                                        <p:tgtEl>
                                          <p:spTgt spid="3">
                                            <p:txEl>
                                              <p:pRg st="3" end="3"/>
                                            </p:txEl>
                                          </p:spTgt>
                                        </p:tgtEl>
                                      </p:cBhvr>
                                    </p:animEffect>
                                    <p:anim calcmode="lin" valueType="num">
                                      <p:cBhvr>
                                        <p:cTn id="42"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3">
                                            <p:txEl>
                                              <p:pRg st="3" end="3"/>
                                            </p:txEl>
                                          </p:spTgt>
                                        </p:tgtEl>
                                      </p:cBhvr>
                                      <p:to x="100000" y="60000"/>
                                    </p:animScale>
                                    <p:animScale>
                                      <p:cBhvr>
                                        <p:cTn id="48" dur="166" decel="50000">
                                          <p:stCondLst>
                                            <p:cond delay="676"/>
                                          </p:stCondLst>
                                        </p:cTn>
                                        <p:tgtEl>
                                          <p:spTgt spid="3">
                                            <p:txEl>
                                              <p:pRg st="3" end="3"/>
                                            </p:txEl>
                                          </p:spTgt>
                                        </p:tgtEl>
                                      </p:cBhvr>
                                      <p:to x="100000" y="100000"/>
                                    </p:animScale>
                                    <p:animScale>
                                      <p:cBhvr>
                                        <p:cTn id="49" dur="26">
                                          <p:stCondLst>
                                            <p:cond delay="1312"/>
                                          </p:stCondLst>
                                        </p:cTn>
                                        <p:tgtEl>
                                          <p:spTgt spid="3">
                                            <p:txEl>
                                              <p:pRg st="3" end="3"/>
                                            </p:txEl>
                                          </p:spTgt>
                                        </p:tgtEl>
                                      </p:cBhvr>
                                      <p:to x="100000" y="80000"/>
                                    </p:animScale>
                                    <p:animScale>
                                      <p:cBhvr>
                                        <p:cTn id="50" dur="166" decel="50000">
                                          <p:stCondLst>
                                            <p:cond delay="1338"/>
                                          </p:stCondLst>
                                        </p:cTn>
                                        <p:tgtEl>
                                          <p:spTgt spid="3">
                                            <p:txEl>
                                              <p:pRg st="3" end="3"/>
                                            </p:txEl>
                                          </p:spTgt>
                                        </p:tgtEl>
                                      </p:cBhvr>
                                      <p:to x="100000" y="100000"/>
                                    </p:animScale>
                                    <p:animScale>
                                      <p:cBhvr>
                                        <p:cTn id="51" dur="26">
                                          <p:stCondLst>
                                            <p:cond delay="1642"/>
                                          </p:stCondLst>
                                        </p:cTn>
                                        <p:tgtEl>
                                          <p:spTgt spid="3">
                                            <p:txEl>
                                              <p:pRg st="3" end="3"/>
                                            </p:txEl>
                                          </p:spTgt>
                                        </p:tgtEl>
                                      </p:cBhvr>
                                      <p:to x="100000" y="90000"/>
                                    </p:animScale>
                                    <p:animScale>
                                      <p:cBhvr>
                                        <p:cTn id="52" dur="166" decel="50000">
                                          <p:stCondLst>
                                            <p:cond delay="1668"/>
                                          </p:stCondLst>
                                        </p:cTn>
                                        <p:tgtEl>
                                          <p:spTgt spid="3">
                                            <p:txEl>
                                              <p:pRg st="3" end="3"/>
                                            </p:txEl>
                                          </p:spTgt>
                                        </p:tgtEl>
                                      </p:cBhvr>
                                      <p:to x="100000" y="100000"/>
                                    </p:animScale>
                                    <p:animScale>
                                      <p:cBhvr>
                                        <p:cTn id="53" dur="26">
                                          <p:stCondLst>
                                            <p:cond delay="1808"/>
                                          </p:stCondLst>
                                        </p:cTn>
                                        <p:tgtEl>
                                          <p:spTgt spid="3">
                                            <p:txEl>
                                              <p:pRg st="3" end="3"/>
                                            </p:txEl>
                                          </p:spTgt>
                                        </p:tgtEl>
                                      </p:cBhvr>
                                      <p:to x="100000" y="95000"/>
                                    </p:animScale>
                                    <p:animScale>
                                      <p:cBhvr>
                                        <p:cTn id="54" dur="166" decel="50000">
                                          <p:stCondLst>
                                            <p:cond delay="1834"/>
                                          </p:stCondLst>
                                        </p:cTn>
                                        <p:tgtEl>
                                          <p:spTgt spid="3">
                                            <p:txEl>
                                              <p:pRg st="3" end="3"/>
                                            </p:txEl>
                                          </p:spTgt>
                                        </p:tgtEl>
                                      </p:cBhvr>
                                      <p:to x="100000" y="100000"/>
                                    </p:animScale>
                                  </p:childTnLst>
                                </p:cTn>
                              </p:par>
                            </p:childTnLst>
                          </p:cTn>
                        </p:par>
                      </p:childTnLst>
                    </p:cTn>
                  </p:par>
                  <p:par>
                    <p:cTn id="55" fill="hold">
                      <p:stCondLst>
                        <p:cond delay="indefinite"/>
                      </p:stCondLst>
                      <p:childTnLst>
                        <p:par>
                          <p:cTn id="56" fill="hold">
                            <p:stCondLst>
                              <p:cond delay="0"/>
                            </p:stCondLst>
                            <p:childTnLst>
                              <p:par>
                                <p:cTn id="57" presetID="25" presetClass="entr" presetSubtype="0" fill="hold" nodeType="clickEffect">
                                  <p:stCondLst>
                                    <p:cond delay="0"/>
                                  </p:stCondLst>
                                  <p:childTnLst>
                                    <p:set>
                                      <p:cBhvr>
                                        <p:cTn id="58" dur="1" fill="hold">
                                          <p:stCondLst>
                                            <p:cond delay="0"/>
                                          </p:stCondLst>
                                        </p:cTn>
                                        <p:tgtEl>
                                          <p:spTgt spid="3">
                                            <p:txEl>
                                              <p:pRg st="4" end="4"/>
                                            </p:txEl>
                                          </p:spTgt>
                                        </p:tgtEl>
                                        <p:attrNameLst>
                                          <p:attrName>style.visibility</p:attrName>
                                        </p:attrNameLst>
                                      </p:cBhvr>
                                      <p:to>
                                        <p:strVal val="visible"/>
                                      </p:to>
                                    </p:set>
                                    <p:anim calcmode="lin" valueType="num">
                                      <p:cBhvr>
                                        <p:cTn id="59"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60"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61"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62"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63"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64"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65"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66" dur="1000" decel="50000">
                                          <p:stCondLst>
                                            <p:cond delay="0"/>
                                          </p:stCondLst>
                                        </p:cTn>
                                        <p:tgtEl>
                                          <p:spTgt spid="3">
                                            <p:txEl>
                                              <p:pRg st="4" end="4"/>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25" presetClass="entr" presetSubtype="0" fill="hold" nodeType="clickEffect">
                                  <p:stCondLst>
                                    <p:cond delay="0"/>
                                  </p:stCondLst>
                                  <p:childTnLst>
                                    <p:set>
                                      <p:cBhvr>
                                        <p:cTn id="70" dur="1" fill="hold">
                                          <p:stCondLst>
                                            <p:cond delay="0"/>
                                          </p:stCondLst>
                                        </p:cTn>
                                        <p:tgtEl>
                                          <p:spTgt spid="4099"/>
                                        </p:tgtEl>
                                        <p:attrNameLst>
                                          <p:attrName>style.visibility</p:attrName>
                                        </p:attrNameLst>
                                      </p:cBhvr>
                                      <p:to>
                                        <p:strVal val="visible"/>
                                      </p:to>
                                    </p:set>
                                    <p:anim calcmode="lin" valueType="num">
                                      <p:cBhvr>
                                        <p:cTn id="71" dur="500" decel="50000" fill="hold">
                                          <p:stCondLst>
                                            <p:cond delay="0"/>
                                          </p:stCondLst>
                                        </p:cTn>
                                        <p:tgtEl>
                                          <p:spTgt spid="4099"/>
                                        </p:tgtEl>
                                        <p:attrNameLst>
                                          <p:attrName>style.rotation</p:attrName>
                                        </p:attrNameLst>
                                      </p:cBhvr>
                                      <p:tavLst>
                                        <p:tav tm="0">
                                          <p:val>
                                            <p:fltVal val="-90"/>
                                          </p:val>
                                        </p:tav>
                                        <p:tav tm="100000">
                                          <p:val>
                                            <p:fltVal val="0"/>
                                          </p:val>
                                        </p:tav>
                                      </p:tavLst>
                                    </p:anim>
                                    <p:anim calcmode="lin" valueType="num">
                                      <p:cBhvr>
                                        <p:cTn id="72" dur="500" decel="50000" fill="hold">
                                          <p:stCondLst>
                                            <p:cond delay="0"/>
                                          </p:stCondLst>
                                        </p:cTn>
                                        <p:tgtEl>
                                          <p:spTgt spid="4099"/>
                                        </p:tgtEl>
                                        <p:attrNameLst>
                                          <p:attrName>ppt_w</p:attrName>
                                        </p:attrNameLst>
                                      </p:cBhvr>
                                      <p:tavLst>
                                        <p:tav tm="0">
                                          <p:val>
                                            <p:strVal val="#ppt_w"/>
                                          </p:val>
                                        </p:tav>
                                        <p:tav tm="100000">
                                          <p:val>
                                            <p:strVal val="#ppt_w*.05"/>
                                          </p:val>
                                        </p:tav>
                                      </p:tavLst>
                                    </p:anim>
                                    <p:anim calcmode="lin" valueType="num">
                                      <p:cBhvr>
                                        <p:cTn id="73" dur="500" accel="50000" fill="hold">
                                          <p:stCondLst>
                                            <p:cond delay="500"/>
                                          </p:stCondLst>
                                        </p:cTn>
                                        <p:tgtEl>
                                          <p:spTgt spid="4099"/>
                                        </p:tgtEl>
                                        <p:attrNameLst>
                                          <p:attrName>ppt_w</p:attrName>
                                        </p:attrNameLst>
                                      </p:cBhvr>
                                      <p:tavLst>
                                        <p:tav tm="0">
                                          <p:val>
                                            <p:strVal val="#ppt_w*.05"/>
                                          </p:val>
                                        </p:tav>
                                        <p:tav tm="100000">
                                          <p:val>
                                            <p:strVal val="#ppt_w"/>
                                          </p:val>
                                        </p:tav>
                                      </p:tavLst>
                                    </p:anim>
                                    <p:anim calcmode="lin" valueType="num">
                                      <p:cBhvr>
                                        <p:cTn id="74" dur="1000" fill="hold"/>
                                        <p:tgtEl>
                                          <p:spTgt spid="4099"/>
                                        </p:tgtEl>
                                        <p:attrNameLst>
                                          <p:attrName>ppt_h</p:attrName>
                                        </p:attrNameLst>
                                      </p:cBhvr>
                                      <p:tavLst>
                                        <p:tav tm="0">
                                          <p:val>
                                            <p:strVal val="#ppt_h"/>
                                          </p:val>
                                        </p:tav>
                                        <p:tav tm="100000">
                                          <p:val>
                                            <p:strVal val="#ppt_h"/>
                                          </p:val>
                                        </p:tav>
                                      </p:tavLst>
                                    </p:anim>
                                    <p:anim calcmode="lin" valueType="num">
                                      <p:cBhvr>
                                        <p:cTn id="75" dur="500" decel="50000" fill="hold">
                                          <p:stCondLst>
                                            <p:cond delay="0"/>
                                          </p:stCondLst>
                                        </p:cTn>
                                        <p:tgtEl>
                                          <p:spTgt spid="4099"/>
                                        </p:tgtEl>
                                        <p:attrNameLst>
                                          <p:attrName>ppt_x</p:attrName>
                                        </p:attrNameLst>
                                      </p:cBhvr>
                                      <p:tavLst>
                                        <p:tav tm="0">
                                          <p:val>
                                            <p:strVal val="#ppt_x+.4"/>
                                          </p:val>
                                        </p:tav>
                                        <p:tav tm="100000">
                                          <p:val>
                                            <p:strVal val="#ppt_x"/>
                                          </p:val>
                                        </p:tav>
                                      </p:tavLst>
                                    </p:anim>
                                    <p:anim calcmode="lin" valueType="num">
                                      <p:cBhvr>
                                        <p:cTn id="76" dur="500" decel="50000" fill="hold">
                                          <p:stCondLst>
                                            <p:cond delay="0"/>
                                          </p:stCondLst>
                                        </p:cTn>
                                        <p:tgtEl>
                                          <p:spTgt spid="4099"/>
                                        </p:tgtEl>
                                        <p:attrNameLst>
                                          <p:attrName>ppt_y</p:attrName>
                                        </p:attrNameLst>
                                      </p:cBhvr>
                                      <p:tavLst>
                                        <p:tav tm="0">
                                          <p:val>
                                            <p:strVal val="#ppt_y-.2"/>
                                          </p:val>
                                        </p:tav>
                                        <p:tav tm="100000">
                                          <p:val>
                                            <p:strVal val="#ppt_y+.1"/>
                                          </p:val>
                                        </p:tav>
                                      </p:tavLst>
                                    </p:anim>
                                    <p:anim calcmode="lin" valueType="num">
                                      <p:cBhvr>
                                        <p:cTn id="77" dur="500" accel="50000" fill="hold">
                                          <p:stCondLst>
                                            <p:cond delay="500"/>
                                          </p:stCondLst>
                                        </p:cTn>
                                        <p:tgtEl>
                                          <p:spTgt spid="4099"/>
                                        </p:tgtEl>
                                        <p:attrNameLst>
                                          <p:attrName>ppt_y</p:attrName>
                                        </p:attrNameLst>
                                      </p:cBhvr>
                                      <p:tavLst>
                                        <p:tav tm="0">
                                          <p:val>
                                            <p:strVal val="#ppt_y+.1"/>
                                          </p:val>
                                        </p:tav>
                                        <p:tav tm="100000">
                                          <p:val>
                                            <p:strVal val="#ppt_y"/>
                                          </p:val>
                                        </p:tav>
                                      </p:tavLst>
                                    </p:anim>
                                    <p:animEffect transition="in" filter="fade">
                                      <p:cBhvr>
                                        <p:cTn id="78" dur="1000" decel="50000">
                                          <p:stCondLst>
                                            <p:cond delay="0"/>
                                          </p:stCondLst>
                                        </p:cTn>
                                        <p:tgtEl>
                                          <p:spTgt spid="4099"/>
                                        </p:tgtEl>
                                      </p:cBhvr>
                                    </p:animEffect>
                                  </p:childTnLst>
                                </p:cTn>
                              </p:par>
                            </p:childTnLst>
                          </p:cTn>
                        </p:par>
                      </p:childTnLst>
                    </p:cTn>
                  </p:par>
                  <p:par>
                    <p:cTn id="79" fill="hold">
                      <p:stCondLst>
                        <p:cond delay="indefinite"/>
                      </p:stCondLst>
                      <p:childTnLst>
                        <p:par>
                          <p:cTn id="80" fill="hold">
                            <p:stCondLst>
                              <p:cond delay="0"/>
                            </p:stCondLst>
                            <p:childTnLst>
                              <p:par>
                                <p:cTn id="81" presetID="26" presetClass="entr" presetSubtype="0" fill="hold" nodeType="clickEffect">
                                  <p:stCondLst>
                                    <p:cond delay="0"/>
                                  </p:stCondLst>
                                  <p:childTnLst>
                                    <p:set>
                                      <p:cBhvr>
                                        <p:cTn id="82" dur="1" fill="hold">
                                          <p:stCondLst>
                                            <p:cond delay="0"/>
                                          </p:stCondLst>
                                        </p:cTn>
                                        <p:tgtEl>
                                          <p:spTgt spid="3">
                                            <p:txEl>
                                              <p:pRg st="5" end="5"/>
                                            </p:txEl>
                                          </p:spTgt>
                                        </p:tgtEl>
                                        <p:attrNameLst>
                                          <p:attrName>style.visibility</p:attrName>
                                        </p:attrNameLst>
                                      </p:cBhvr>
                                      <p:to>
                                        <p:strVal val="visible"/>
                                      </p:to>
                                    </p:set>
                                    <p:animEffect transition="in" filter="wipe(down)">
                                      <p:cBhvr>
                                        <p:cTn id="83" dur="580">
                                          <p:stCondLst>
                                            <p:cond delay="0"/>
                                          </p:stCondLst>
                                        </p:cTn>
                                        <p:tgtEl>
                                          <p:spTgt spid="3">
                                            <p:txEl>
                                              <p:pRg st="5" end="5"/>
                                            </p:txEl>
                                          </p:spTgt>
                                        </p:tgtEl>
                                      </p:cBhvr>
                                    </p:animEffect>
                                    <p:anim calcmode="lin" valueType="num">
                                      <p:cBhvr>
                                        <p:cTn id="84"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85"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86"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87"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88"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89" dur="26">
                                          <p:stCondLst>
                                            <p:cond delay="650"/>
                                          </p:stCondLst>
                                        </p:cTn>
                                        <p:tgtEl>
                                          <p:spTgt spid="3">
                                            <p:txEl>
                                              <p:pRg st="5" end="5"/>
                                            </p:txEl>
                                          </p:spTgt>
                                        </p:tgtEl>
                                      </p:cBhvr>
                                      <p:to x="100000" y="60000"/>
                                    </p:animScale>
                                    <p:animScale>
                                      <p:cBhvr>
                                        <p:cTn id="90" dur="166" decel="50000">
                                          <p:stCondLst>
                                            <p:cond delay="676"/>
                                          </p:stCondLst>
                                        </p:cTn>
                                        <p:tgtEl>
                                          <p:spTgt spid="3">
                                            <p:txEl>
                                              <p:pRg st="5" end="5"/>
                                            </p:txEl>
                                          </p:spTgt>
                                        </p:tgtEl>
                                      </p:cBhvr>
                                      <p:to x="100000" y="100000"/>
                                    </p:animScale>
                                    <p:animScale>
                                      <p:cBhvr>
                                        <p:cTn id="91" dur="26">
                                          <p:stCondLst>
                                            <p:cond delay="1312"/>
                                          </p:stCondLst>
                                        </p:cTn>
                                        <p:tgtEl>
                                          <p:spTgt spid="3">
                                            <p:txEl>
                                              <p:pRg st="5" end="5"/>
                                            </p:txEl>
                                          </p:spTgt>
                                        </p:tgtEl>
                                      </p:cBhvr>
                                      <p:to x="100000" y="80000"/>
                                    </p:animScale>
                                    <p:animScale>
                                      <p:cBhvr>
                                        <p:cTn id="92" dur="166" decel="50000">
                                          <p:stCondLst>
                                            <p:cond delay="1338"/>
                                          </p:stCondLst>
                                        </p:cTn>
                                        <p:tgtEl>
                                          <p:spTgt spid="3">
                                            <p:txEl>
                                              <p:pRg st="5" end="5"/>
                                            </p:txEl>
                                          </p:spTgt>
                                        </p:tgtEl>
                                      </p:cBhvr>
                                      <p:to x="100000" y="100000"/>
                                    </p:animScale>
                                    <p:animScale>
                                      <p:cBhvr>
                                        <p:cTn id="93" dur="26">
                                          <p:stCondLst>
                                            <p:cond delay="1642"/>
                                          </p:stCondLst>
                                        </p:cTn>
                                        <p:tgtEl>
                                          <p:spTgt spid="3">
                                            <p:txEl>
                                              <p:pRg st="5" end="5"/>
                                            </p:txEl>
                                          </p:spTgt>
                                        </p:tgtEl>
                                      </p:cBhvr>
                                      <p:to x="100000" y="90000"/>
                                    </p:animScale>
                                    <p:animScale>
                                      <p:cBhvr>
                                        <p:cTn id="94" dur="166" decel="50000">
                                          <p:stCondLst>
                                            <p:cond delay="1668"/>
                                          </p:stCondLst>
                                        </p:cTn>
                                        <p:tgtEl>
                                          <p:spTgt spid="3">
                                            <p:txEl>
                                              <p:pRg st="5" end="5"/>
                                            </p:txEl>
                                          </p:spTgt>
                                        </p:tgtEl>
                                      </p:cBhvr>
                                      <p:to x="100000" y="100000"/>
                                    </p:animScale>
                                    <p:animScale>
                                      <p:cBhvr>
                                        <p:cTn id="95" dur="26">
                                          <p:stCondLst>
                                            <p:cond delay="1808"/>
                                          </p:stCondLst>
                                        </p:cTn>
                                        <p:tgtEl>
                                          <p:spTgt spid="3">
                                            <p:txEl>
                                              <p:pRg st="5" end="5"/>
                                            </p:txEl>
                                          </p:spTgt>
                                        </p:tgtEl>
                                      </p:cBhvr>
                                      <p:to x="100000" y="95000"/>
                                    </p:animScale>
                                    <p:animScale>
                                      <p:cBhvr>
                                        <p:cTn id="96" dur="166" decel="50000">
                                          <p:stCondLst>
                                            <p:cond delay="1834"/>
                                          </p:stCondLst>
                                        </p:cTn>
                                        <p:tgtEl>
                                          <p:spTgt spid="3">
                                            <p:txEl>
                                              <p:pRg st="5" end="5"/>
                                            </p:txEl>
                                          </p:spTgt>
                                        </p:tgtEl>
                                      </p:cBhvr>
                                      <p:to x="100000" y="100000"/>
                                    </p:animScale>
                                  </p:childTnLst>
                                </p:cTn>
                              </p:par>
                              <p:par>
                                <p:cTn id="97" presetID="26" presetClass="entr" presetSubtype="0" fill="hold" nodeType="withEffect">
                                  <p:stCondLst>
                                    <p:cond delay="0"/>
                                  </p:stCondLst>
                                  <p:childTnLst>
                                    <p:set>
                                      <p:cBhvr>
                                        <p:cTn id="98" dur="1" fill="hold">
                                          <p:stCondLst>
                                            <p:cond delay="0"/>
                                          </p:stCondLst>
                                        </p:cTn>
                                        <p:tgtEl>
                                          <p:spTgt spid="3">
                                            <p:txEl>
                                              <p:pRg st="6" end="6"/>
                                            </p:txEl>
                                          </p:spTgt>
                                        </p:tgtEl>
                                        <p:attrNameLst>
                                          <p:attrName>style.visibility</p:attrName>
                                        </p:attrNameLst>
                                      </p:cBhvr>
                                      <p:to>
                                        <p:strVal val="visible"/>
                                      </p:to>
                                    </p:set>
                                    <p:animEffect transition="in" filter="wipe(down)">
                                      <p:cBhvr>
                                        <p:cTn id="99" dur="580">
                                          <p:stCondLst>
                                            <p:cond delay="0"/>
                                          </p:stCondLst>
                                        </p:cTn>
                                        <p:tgtEl>
                                          <p:spTgt spid="3">
                                            <p:txEl>
                                              <p:pRg st="6" end="6"/>
                                            </p:txEl>
                                          </p:spTgt>
                                        </p:tgtEl>
                                      </p:cBhvr>
                                    </p:animEffect>
                                    <p:anim calcmode="lin" valueType="num">
                                      <p:cBhvr>
                                        <p:cTn id="100"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101"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102"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103"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104"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105" dur="26">
                                          <p:stCondLst>
                                            <p:cond delay="650"/>
                                          </p:stCondLst>
                                        </p:cTn>
                                        <p:tgtEl>
                                          <p:spTgt spid="3">
                                            <p:txEl>
                                              <p:pRg st="6" end="6"/>
                                            </p:txEl>
                                          </p:spTgt>
                                        </p:tgtEl>
                                      </p:cBhvr>
                                      <p:to x="100000" y="60000"/>
                                    </p:animScale>
                                    <p:animScale>
                                      <p:cBhvr>
                                        <p:cTn id="106" dur="166" decel="50000">
                                          <p:stCondLst>
                                            <p:cond delay="676"/>
                                          </p:stCondLst>
                                        </p:cTn>
                                        <p:tgtEl>
                                          <p:spTgt spid="3">
                                            <p:txEl>
                                              <p:pRg st="6" end="6"/>
                                            </p:txEl>
                                          </p:spTgt>
                                        </p:tgtEl>
                                      </p:cBhvr>
                                      <p:to x="100000" y="100000"/>
                                    </p:animScale>
                                    <p:animScale>
                                      <p:cBhvr>
                                        <p:cTn id="107" dur="26">
                                          <p:stCondLst>
                                            <p:cond delay="1312"/>
                                          </p:stCondLst>
                                        </p:cTn>
                                        <p:tgtEl>
                                          <p:spTgt spid="3">
                                            <p:txEl>
                                              <p:pRg st="6" end="6"/>
                                            </p:txEl>
                                          </p:spTgt>
                                        </p:tgtEl>
                                      </p:cBhvr>
                                      <p:to x="100000" y="80000"/>
                                    </p:animScale>
                                    <p:animScale>
                                      <p:cBhvr>
                                        <p:cTn id="108" dur="166" decel="50000">
                                          <p:stCondLst>
                                            <p:cond delay="1338"/>
                                          </p:stCondLst>
                                        </p:cTn>
                                        <p:tgtEl>
                                          <p:spTgt spid="3">
                                            <p:txEl>
                                              <p:pRg st="6" end="6"/>
                                            </p:txEl>
                                          </p:spTgt>
                                        </p:tgtEl>
                                      </p:cBhvr>
                                      <p:to x="100000" y="100000"/>
                                    </p:animScale>
                                    <p:animScale>
                                      <p:cBhvr>
                                        <p:cTn id="109" dur="26">
                                          <p:stCondLst>
                                            <p:cond delay="1642"/>
                                          </p:stCondLst>
                                        </p:cTn>
                                        <p:tgtEl>
                                          <p:spTgt spid="3">
                                            <p:txEl>
                                              <p:pRg st="6" end="6"/>
                                            </p:txEl>
                                          </p:spTgt>
                                        </p:tgtEl>
                                      </p:cBhvr>
                                      <p:to x="100000" y="90000"/>
                                    </p:animScale>
                                    <p:animScale>
                                      <p:cBhvr>
                                        <p:cTn id="110" dur="166" decel="50000">
                                          <p:stCondLst>
                                            <p:cond delay="1668"/>
                                          </p:stCondLst>
                                        </p:cTn>
                                        <p:tgtEl>
                                          <p:spTgt spid="3">
                                            <p:txEl>
                                              <p:pRg st="6" end="6"/>
                                            </p:txEl>
                                          </p:spTgt>
                                        </p:tgtEl>
                                      </p:cBhvr>
                                      <p:to x="100000" y="100000"/>
                                    </p:animScale>
                                    <p:animScale>
                                      <p:cBhvr>
                                        <p:cTn id="111" dur="26">
                                          <p:stCondLst>
                                            <p:cond delay="1808"/>
                                          </p:stCondLst>
                                        </p:cTn>
                                        <p:tgtEl>
                                          <p:spTgt spid="3">
                                            <p:txEl>
                                              <p:pRg st="6" end="6"/>
                                            </p:txEl>
                                          </p:spTgt>
                                        </p:tgtEl>
                                      </p:cBhvr>
                                      <p:to x="100000" y="95000"/>
                                    </p:animScale>
                                    <p:animScale>
                                      <p:cBhvr>
                                        <p:cTn id="112" dur="166" decel="50000">
                                          <p:stCondLst>
                                            <p:cond delay="1834"/>
                                          </p:stCondLst>
                                        </p:cTn>
                                        <p:tgtEl>
                                          <p:spTgt spid="3">
                                            <p:txEl>
                                              <p:pRg st="6" end="6"/>
                                            </p:txEl>
                                          </p:spTgt>
                                        </p:tgtEl>
                                      </p:cBhvr>
                                      <p:to x="100000" y="100000"/>
                                    </p:animScale>
                                  </p:childTnLst>
                                </p:cTn>
                              </p:par>
                              <p:par>
                                <p:cTn id="113" presetID="26" presetClass="entr" presetSubtype="0" fill="hold" nodeType="withEffect">
                                  <p:stCondLst>
                                    <p:cond delay="0"/>
                                  </p:stCondLst>
                                  <p:childTnLst>
                                    <p:set>
                                      <p:cBhvr>
                                        <p:cTn id="114" dur="1" fill="hold">
                                          <p:stCondLst>
                                            <p:cond delay="0"/>
                                          </p:stCondLst>
                                        </p:cTn>
                                        <p:tgtEl>
                                          <p:spTgt spid="3">
                                            <p:txEl>
                                              <p:pRg st="7" end="7"/>
                                            </p:txEl>
                                          </p:spTgt>
                                        </p:tgtEl>
                                        <p:attrNameLst>
                                          <p:attrName>style.visibility</p:attrName>
                                        </p:attrNameLst>
                                      </p:cBhvr>
                                      <p:to>
                                        <p:strVal val="visible"/>
                                      </p:to>
                                    </p:set>
                                    <p:animEffect transition="in" filter="wipe(down)">
                                      <p:cBhvr>
                                        <p:cTn id="115" dur="580">
                                          <p:stCondLst>
                                            <p:cond delay="0"/>
                                          </p:stCondLst>
                                        </p:cTn>
                                        <p:tgtEl>
                                          <p:spTgt spid="3">
                                            <p:txEl>
                                              <p:pRg st="7" end="7"/>
                                            </p:txEl>
                                          </p:spTgt>
                                        </p:tgtEl>
                                      </p:cBhvr>
                                    </p:animEffect>
                                    <p:anim calcmode="lin" valueType="num">
                                      <p:cBhvr>
                                        <p:cTn id="116"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117"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118"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119"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120"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121" dur="26">
                                          <p:stCondLst>
                                            <p:cond delay="650"/>
                                          </p:stCondLst>
                                        </p:cTn>
                                        <p:tgtEl>
                                          <p:spTgt spid="3">
                                            <p:txEl>
                                              <p:pRg st="7" end="7"/>
                                            </p:txEl>
                                          </p:spTgt>
                                        </p:tgtEl>
                                      </p:cBhvr>
                                      <p:to x="100000" y="60000"/>
                                    </p:animScale>
                                    <p:animScale>
                                      <p:cBhvr>
                                        <p:cTn id="122" dur="166" decel="50000">
                                          <p:stCondLst>
                                            <p:cond delay="676"/>
                                          </p:stCondLst>
                                        </p:cTn>
                                        <p:tgtEl>
                                          <p:spTgt spid="3">
                                            <p:txEl>
                                              <p:pRg st="7" end="7"/>
                                            </p:txEl>
                                          </p:spTgt>
                                        </p:tgtEl>
                                      </p:cBhvr>
                                      <p:to x="100000" y="100000"/>
                                    </p:animScale>
                                    <p:animScale>
                                      <p:cBhvr>
                                        <p:cTn id="123" dur="26">
                                          <p:stCondLst>
                                            <p:cond delay="1312"/>
                                          </p:stCondLst>
                                        </p:cTn>
                                        <p:tgtEl>
                                          <p:spTgt spid="3">
                                            <p:txEl>
                                              <p:pRg st="7" end="7"/>
                                            </p:txEl>
                                          </p:spTgt>
                                        </p:tgtEl>
                                      </p:cBhvr>
                                      <p:to x="100000" y="80000"/>
                                    </p:animScale>
                                    <p:animScale>
                                      <p:cBhvr>
                                        <p:cTn id="124" dur="166" decel="50000">
                                          <p:stCondLst>
                                            <p:cond delay="1338"/>
                                          </p:stCondLst>
                                        </p:cTn>
                                        <p:tgtEl>
                                          <p:spTgt spid="3">
                                            <p:txEl>
                                              <p:pRg st="7" end="7"/>
                                            </p:txEl>
                                          </p:spTgt>
                                        </p:tgtEl>
                                      </p:cBhvr>
                                      <p:to x="100000" y="100000"/>
                                    </p:animScale>
                                    <p:animScale>
                                      <p:cBhvr>
                                        <p:cTn id="125" dur="26">
                                          <p:stCondLst>
                                            <p:cond delay="1642"/>
                                          </p:stCondLst>
                                        </p:cTn>
                                        <p:tgtEl>
                                          <p:spTgt spid="3">
                                            <p:txEl>
                                              <p:pRg st="7" end="7"/>
                                            </p:txEl>
                                          </p:spTgt>
                                        </p:tgtEl>
                                      </p:cBhvr>
                                      <p:to x="100000" y="90000"/>
                                    </p:animScale>
                                    <p:animScale>
                                      <p:cBhvr>
                                        <p:cTn id="126" dur="166" decel="50000">
                                          <p:stCondLst>
                                            <p:cond delay="1668"/>
                                          </p:stCondLst>
                                        </p:cTn>
                                        <p:tgtEl>
                                          <p:spTgt spid="3">
                                            <p:txEl>
                                              <p:pRg st="7" end="7"/>
                                            </p:txEl>
                                          </p:spTgt>
                                        </p:tgtEl>
                                      </p:cBhvr>
                                      <p:to x="100000" y="100000"/>
                                    </p:animScale>
                                    <p:animScale>
                                      <p:cBhvr>
                                        <p:cTn id="127" dur="26">
                                          <p:stCondLst>
                                            <p:cond delay="1808"/>
                                          </p:stCondLst>
                                        </p:cTn>
                                        <p:tgtEl>
                                          <p:spTgt spid="3">
                                            <p:txEl>
                                              <p:pRg st="7" end="7"/>
                                            </p:txEl>
                                          </p:spTgt>
                                        </p:tgtEl>
                                      </p:cBhvr>
                                      <p:to x="100000" y="95000"/>
                                    </p:animScale>
                                    <p:animScale>
                                      <p:cBhvr>
                                        <p:cTn id="128" dur="166" decel="50000">
                                          <p:stCondLst>
                                            <p:cond delay="1834"/>
                                          </p:stCondLst>
                                        </p:cTn>
                                        <p:tgtEl>
                                          <p:spTgt spid="3">
                                            <p:txEl>
                                              <p:pRg st="7" end="7"/>
                                            </p:txEl>
                                          </p:spTgt>
                                        </p:tgtEl>
                                      </p:cBhvr>
                                      <p:to x="100000" y="100000"/>
                                    </p:animScale>
                                  </p:childTnLst>
                                </p:cTn>
                              </p:par>
                              <p:par>
                                <p:cTn id="129" presetID="26" presetClass="entr" presetSubtype="0" fill="hold" nodeType="withEffect">
                                  <p:stCondLst>
                                    <p:cond delay="0"/>
                                  </p:stCondLst>
                                  <p:childTnLst>
                                    <p:set>
                                      <p:cBhvr>
                                        <p:cTn id="130" dur="1" fill="hold">
                                          <p:stCondLst>
                                            <p:cond delay="0"/>
                                          </p:stCondLst>
                                        </p:cTn>
                                        <p:tgtEl>
                                          <p:spTgt spid="3">
                                            <p:txEl>
                                              <p:pRg st="8" end="8"/>
                                            </p:txEl>
                                          </p:spTgt>
                                        </p:tgtEl>
                                        <p:attrNameLst>
                                          <p:attrName>style.visibility</p:attrName>
                                        </p:attrNameLst>
                                      </p:cBhvr>
                                      <p:to>
                                        <p:strVal val="visible"/>
                                      </p:to>
                                    </p:set>
                                    <p:animEffect transition="in" filter="wipe(down)">
                                      <p:cBhvr>
                                        <p:cTn id="131" dur="580">
                                          <p:stCondLst>
                                            <p:cond delay="0"/>
                                          </p:stCondLst>
                                        </p:cTn>
                                        <p:tgtEl>
                                          <p:spTgt spid="3">
                                            <p:txEl>
                                              <p:pRg st="8" end="8"/>
                                            </p:txEl>
                                          </p:spTgt>
                                        </p:tgtEl>
                                      </p:cBhvr>
                                    </p:animEffect>
                                    <p:anim calcmode="lin" valueType="num">
                                      <p:cBhvr>
                                        <p:cTn id="132" dur="1822" tmFilter="0,0; 0.14,0.36; 0.43,0.73; 0.71,0.91; 1.0,1.0">
                                          <p:stCondLst>
                                            <p:cond delay="0"/>
                                          </p:stCondLst>
                                        </p:cTn>
                                        <p:tgtEl>
                                          <p:spTgt spid="3">
                                            <p:txEl>
                                              <p:pRg st="8" end="8"/>
                                            </p:txEl>
                                          </p:spTgt>
                                        </p:tgtEl>
                                        <p:attrNameLst>
                                          <p:attrName>ppt_x</p:attrName>
                                        </p:attrNameLst>
                                      </p:cBhvr>
                                      <p:tavLst>
                                        <p:tav tm="0">
                                          <p:val>
                                            <p:strVal val="#ppt_x-0.25"/>
                                          </p:val>
                                        </p:tav>
                                        <p:tav tm="100000">
                                          <p:val>
                                            <p:strVal val="#ppt_x"/>
                                          </p:val>
                                        </p:tav>
                                      </p:tavLst>
                                    </p:anim>
                                    <p:anim calcmode="lin" valueType="num">
                                      <p:cBhvr>
                                        <p:cTn id="133" dur="664" tmFilter="0.0,0.0; 0.25,0.07; 0.50,0.2; 0.75,0.467; 1.0,1.0">
                                          <p:stCondLst>
                                            <p:cond delay="0"/>
                                          </p:stCondLst>
                                        </p:cTn>
                                        <p:tgtEl>
                                          <p:spTgt spid="3">
                                            <p:txEl>
                                              <p:pRg st="8" end="8"/>
                                            </p:txEl>
                                          </p:spTgt>
                                        </p:tgtEl>
                                        <p:attrNameLst>
                                          <p:attrName>ppt_y</p:attrName>
                                        </p:attrNameLst>
                                      </p:cBhvr>
                                      <p:tavLst>
                                        <p:tav tm="0" fmla="#ppt_y-sin(pi*$)/3">
                                          <p:val>
                                            <p:fltVal val="0.5"/>
                                          </p:val>
                                        </p:tav>
                                        <p:tav tm="100000">
                                          <p:val>
                                            <p:fltVal val="1"/>
                                          </p:val>
                                        </p:tav>
                                      </p:tavLst>
                                    </p:anim>
                                    <p:anim calcmode="lin" valueType="num">
                                      <p:cBhvr>
                                        <p:cTn id="134" dur="664" tmFilter="0, 0; 0.125,0.2665; 0.25,0.4; 0.375,0.465; 0.5,0.5;  0.625,0.535; 0.75,0.6; 0.875,0.7335; 1,1">
                                          <p:stCondLst>
                                            <p:cond delay="664"/>
                                          </p:stCondLst>
                                        </p:cTn>
                                        <p:tgtEl>
                                          <p:spTgt spid="3">
                                            <p:txEl>
                                              <p:pRg st="8" end="8"/>
                                            </p:txEl>
                                          </p:spTgt>
                                        </p:tgtEl>
                                        <p:attrNameLst>
                                          <p:attrName>ppt_y</p:attrName>
                                        </p:attrNameLst>
                                      </p:cBhvr>
                                      <p:tavLst>
                                        <p:tav tm="0" fmla="#ppt_y-sin(pi*$)/9">
                                          <p:val>
                                            <p:fltVal val="0"/>
                                          </p:val>
                                        </p:tav>
                                        <p:tav tm="100000">
                                          <p:val>
                                            <p:fltVal val="1"/>
                                          </p:val>
                                        </p:tav>
                                      </p:tavLst>
                                    </p:anim>
                                    <p:anim calcmode="lin" valueType="num">
                                      <p:cBhvr>
                                        <p:cTn id="135" dur="332" tmFilter="0, 0; 0.125,0.2665; 0.25,0.4; 0.375,0.465; 0.5,0.5;  0.625,0.535; 0.75,0.6; 0.875,0.7335; 1,1">
                                          <p:stCondLst>
                                            <p:cond delay="1324"/>
                                          </p:stCondLst>
                                        </p:cTn>
                                        <p:tgtEl>
                                          <p:spTgt spid="3">
                                            <p:txEl>
                                              <p:pRg st="8" end="8"/>
                                            </p:txEl>
                                          </p:spTgt>
                                        </p:tgtEl>
                                        <p:attrNameLst>
                                          <p:attrName>ppt_y</p:attrName>
                                        </p:attrNameLst>
                                      </p:cBhvr>
                                      <p:tavLst>
                                        <p:tav tm="0" fmla="#ppt_y-sin(pi*$)/27">
                                          <p:val>
                                            <p:fltVal val="0"/>
                                          </p:val>
                                        </p:tav>
                                        <p:tav tm="100000">
                                          <p:val>
                                            <p:fltVal val="1"/>
                                          </p:val>
                                        </p:tav>
                                      </p:tavLst>
                                    </p:anim>
                                    <p:anim calcmode="lin" valueType="num">
                                      <p:cBhvr>
                                        <p:cTn id="136" dur="164" tmFilter="0, 0; 0.125,0.2665; 0.25,0.4; 0.375,0.465; 0.5,0.5;  0.625,0.535; 0.75,0.6; 0.875,0.7335; 1,1">
                                          <p:stCondLst>
                                            <p:cond delay="1656"/>
                                          </p:stCondLst>
                                        </p:cTn>
                                        <p:tgtEl>
                                          <p:spTgt spid="3">
                                            <p:txEl>
                                              <p:pRg st="8" end="8"/>
                                            </p:txEl>
                                          </p:spTgt>
                                        </p:tgtEl>
                                        <p:attrNameLst>
                                          <p:attrName>ppt_y</p:attrName>
                                        </p:attrNameLst>
                                      </p:cBhvr>
                                      <p:tavLst>
                                        <p:tav tm="0" fmla="#ppt_y-sin(pi*$)/81">
                                          <p:val>
                                            <p:fltVal val="0"/>
                                          </p:val>
                                        </p:tav>
                                        <p:tav tm="100000">
                                          <p:val>
                                            <p:fltVal val="1"/>
                                          </p:val>
                                        </p:tav>
                                      </p:tavLst>
                                    </p:anim>
                                    <p:animScale>
                                      <p:cBhvr>
                                        <p:cTn id="137" dur="26">
                                          <p:stCondLst>
                                            <p:cond delay="650"/>
                                          </p:stCondLst>
                                        </p:cTn>
                                        <p:tgtEl>
                                          <p:spTgt spid="3">
                                            <p:txEl>
                                              <p:pRg st="8" end="8"/>
                                            </p:txEl>
                                          </p:spTgt>
                                        </p:tgtEl>
                                      </p:cBhvr>
                                      <p:to x="100000" y="60000"/>
                                    </p:animScale>
                                    <p:animScale>
                                      <p:cBhvr>
                                        <p:cTn id="138" dur="166" decel="50000">
                                          <p:stCondLst>
                                            <p:cond delay="676"/>
                                          </p:stCondLst>
                                        </p:cTn>
                                        <p:tgtEl>
                                          <p:spTgt spid="3">
                                            <p:txEl>
                                              <p:pRg st="8" end="8"/>
                                            </p:txEl>
                                          </p:spTgt>
                                        </p:tgtEl>
                                      </p:cBhvr>
                                      <p:to x="100000" y="100000"/>
                                    </p:animScale>
                                    <p:animScale>
                                      <p:cBhvr>
                                        <p:cTn id="139" dur="26">
                                          <p:stCondLst>
                                            <p:cond delay="1312"/>
                                          </p:stCondLst>
                                        </p:cTn>
                                        <p:tgtEl>
                                          <p:spTgt spid="3">
                                            <p:txEl>
                                              <p:pRg st="8" end="8"/>
                                            </p:txEl>
                                          </p:spTgt>
                                        </p:tgtEl>
                                      </p:cBhvr>
                                      <p:to x="100000" y="80000"/>
                                    </p:animScale>
                                    <p:animScale>
                                      <p:cBhvr>
                                        <p:cTn id="140" dur="166" decel="50000">
                                          <p:stCondLst>
                                            <p:cond delay="1338"/>
                                          </p:stCondLst>
                                        </p:cTn>
                                        <p:tgtEl>
                                          <p:spTgt spid="3">
                                            <p:txEl>
                                              <p:pRg st="8" end="8"/>
                                            </p:txEl>
                                          </p:spTgt>
                                        </p:tgtEl>
                                      </p:cBhvr>
                                      <p:to x="100000" y="100000"/>
                                    </p:animScale>
                                    <p:animScale>
                                      <p:cBhvr>
                                        <p:cTn id="141" dur="26">
                                          <p:stCondLst>
                                            <p:cond delay="1642"/>
                                          </p:stCondLst>
                                        </p:cTn>
                                        <p:tgtEl>
                                          <p:spTgt spid="3">
                                            <p:txEl>
                                              <p:pRg st="8" end="8"/>
                                            </p:txEl>
                                          </p:spTgt>
                                        </p:tgtEl>
                                      </p:cBhvr>
                                      <p:to x="100000" y="90000"/>
                                    </p:animScale>
                                    <p:animScale>
                                      <p:cBhvr>
                                        <p:cTn id="142" dur="166" decel="50000">
                                          <p:stCondLst>
                                            <p:cond delay="1668"/>
                                          </p:stCondLst>
                                        </p:cTn>
                                        <p:tgtEl>
                                          <p:spTgt spid="3">
                                            <p:txEl>
                                              <p:pRg st="8" end="8"/>
                                            </p:txEl>
                                          </p:spTgt>
                                        </p:tgtEl>
                                      </p:cBhvr>
                                      <p:to x="100000" y="100000"/>
                                    </p:animScale>
                                    <p:animScale>
                                      <p:cBhvr>
                                        <p:cTn id="143" dur="26">
                                          <p:stCondLst>
                                            <p:cond delay="1808"/>
                                          </p:stCondLst>
                                        </p:cTn>
                                        <p:tgtEl>
                                          <p:spTgt spid="3">
                                            <p:txEl>
                                              <p:pRg st="8" end="8"/>
                                            </p:txEl>
                                          </p:spTgt>
                                        </p:tgtEl>
                                      </p:cBhvr>
                                      <p:to x="100000" y="95000"/>
                                    </p:animScale>
                                    <p:animScale>
                                      <p:cBhvr>
                                        <p:cTn id="144" dur="166" decel="50000">
                                          <p:stCondLst>
                                            <p:cond delay="1834"/>
                                          </p:stCondLst>
                                        </p:cTn>
                                        <p:tgtEl>
                                          <p:spTgt spid="3">
                                            <p:txEl>
                                              <p:pRg st="8" end="8"/>
                                            </p:txEl>
                                          </p:spTgt>
                                        </p:tgtEl>
                                      </p:cBhvr>
                                      <p:to x="100000" y="100000"/>
                                    </p:animScale>
                                  </p:childTnLst>
                                </p:cTn>
                              </p:par>
                              <p:par>
                                <p:cTn id="145" presetID="26" presetClass="entr" presetSubtype="0" fill="hold" nodeType="withEffect">
                                  <p:stCondLst>
                                    <p:cond delay="0"/>
                                  </p:stCondLst>
                                  <p:childTnLst>
                                    <p:set>
                                      <p:cBhvr>
                                        <p:cTn id="146" dur="1" fill="hold">
                                          <p:stCondLst>
                                            <p:cond delay="0"/>
                                          </p:stCondLst>
                                        </p:cTn>
                                        <p:tgtEl>
                                          <p:spTgt spid="3">
                                            <p:txEl>
                                              <p:pRg st="9" end="9"/>
                                            </p:txEl>
                                          </p:spTgt>
                                        </p:tgtEl>
                                        <p:attrNameLst>
                                          <p:attrName>style.visibility</p:attrName>
                                        </p:attrNameLst>
                                      </p:cBhvr>
                                      <p:to>
                                        <p:strVal val="visible"/>
                                      </p:to>
                                    </p:set>
                                    <p:animEffect transition="in" filter="wipe(down)">
                                      <p:cBhvr>
                                        <p:cTn id="147" dur="580">
                                          <p:stCondLst>
                                            <p:cond delay="0"/>
                                          </p:stCondLst>
                                        </p:cTn>
                                        <p:tgtEl>
                                          <p:spTgt spid="3">
                                            <p:txEl>
                                              <p:pRg st="9" end="9"/>
                                            </p:txEl>
                                          </p:spTgt>
                                        </p:tgtEl>
                                      </p:cBhvr>
                                    </p:animEffect>
                                    <p:anim calcmode="lin" valueType="num">
                                      <p:cBhvr>
                                        <p:cTn id="148" dur="1822" tmFilter="0,0; 0.14,0.36; 0.43,0.73; 0.71,0.91; 1.0,1.0">
                                          <p:stCondLst>
                                            <p:cond delay="0"/>
                                          </p:stCondLst>
                                        </p:cTn>
                                        <p:tgtEl>
                                          <p:spTgt spid="3">
                                            <p:txEl>
                                              <p:pRg st="9" end="9"/>
                                            </p:txEl>
                                          </p:spTgt>
                                        </p:tgtEl>
                                        <p:attrNameLst>
                                          <p:attrName>ppt_x</p:attrName>
                                        </p:attrNameLst>
                                      </p:cBhvr>
                                      <p:tavLst>
                                        <p:tav tm="0">
                                          <p:val>
                                            <p:strVal val="#ppt_x-0.25"/>
                                          </p:val>
                                        </p:tav>
                                        <p:tav tm="100000">
                                          <p:val>
                                            <p:strVal val="#ppt_x"/>
                                          </p:val>
                                        </p:tav>
                                      </p:tavLst>
                                    </p:anim>
                                    <p:anim calcmode="lin" valueType="num">
                                      <p:cBhvr>
                                        <p:cTn id="149" dur="664" tmFilter="0.0,0.0; 0.25,0.07; 0.50,0.2; 0.75,0.467; 1.0,1.0">
                                          <p:stCondLst>
                                            <p:cond delay="0"/>
                                          </p:stCondLst>
                                        </p:cTn>
                                        <p:tgtEl>
                                          <p:spTgt spid="3">
                                            <p:txEl>
                                              <p:pRg st="9" end="9"/>
                                            </p:txEl>
                                          </p:spTgt>
                                        </p:tgtEl>
                                        <p:attrNameLst>
                                          <p:attrName>ppt_y</p:attrName>
                                        </p:attrNameLst>
                                      </p:cBhvr>
                                      <p:tavLst>
                                        <p:tav tm="0" fmla="#ppt_y-sin(pi*$)/3">
                                          <p:val>
                                            <p:fltVal val="0.5"/>
                                          </p:val>
                                        </p:tav>
                                        <p:tav tm="100000">
                                          <p:val>
                                            <p:fltVal val="1"/>
                                          </p:val>
                                        </p:tav>
                                      </p:tavLst>
                                    </p:anim>
                                    <p:anim calcmode="lin" valueType="num">
                                      <p:cBhvr>
                                        <p:cTn id="150" dur="664" tmFilter="0, 0; 0.125,0.2665; 0.25,0.4; 0.375,0.465; 0.5,0.5;  0.625,0.535; 0.75,0.6; 0.875,0.7335; 1,1">
                                          <p:stCondLst>
                                            <p:cond delay="664"/>
                                          </p:stCondLst>
                                        </p:cTn>
                                        <p:tgtEl>
                                          <p:spTgt spid="3">
                                            <p:txEl>
                                              <p:pRg st="9" end="9"/>
                                            </p:txEl>
                                          </p:spTgt>
                                        </p:tgtEl>
                                        <p:attrNameLst>
                                          <p:attrName>ppt_y</p:attrName>
                                        </p:attrNameLst>
                                      </p:cBhvr>
                                      <p:tavLst>
                                        <p:tav tm="0" fmla="#ppt_y-sin(pi*$)/9">
                                          <p:val>
                                            <p:fltVal val="0"/>
                                          </p:val>
                                        </p:tav>
                                        <p:tav tm="100000">
                                          <p:val>
                                            <p:fltVal val="1"/>
                                          </p:val>
                                        </p:tav>
                                      </p:tavLst>
                                    </p:anim>
                                    <p:anim calcmode="lin" valueType="num">
                                      <p:cBhvr>
                                        <p:cTn id="151" dur="332" tmFilter="0, 0; 0.125,0.2665; 0.25,0.4; 0.375,0.465; 0.5,0.5;  0.625,0.535; 0.75,0.6; 0.875,0.7335; 1,1">
                                          <p:stCondLst>
                                            <p:cond delay="1324"/>
                                          </p:stCondLst>
                                        </p:cTn>
                                        <p:tgtEl>
                                          <p:spTgt spid="3">
                                            <p:txEl>
                                              <p:pRg st="9" end="9"/>
                                            </p:txEl>
                                          </p:spTgt>
                                        </p:tgtEl>
                                        <p:attrNameLst>
                                          <p:attrName>ppt_y</p:attrName>
                                        </p:attrNameLst>
                                      </p:cBhvr>
                                      <p:tavLst>
                                        <p:tav tm="0" fmla="#ppt_y-sin(pi*$)/27">
                                          <p:val>
                                            <p:fltVal val="0"/>
                                          </p:val>
                                        </p:tav>
                                        <p:tav tm="100000">
                                          <p:val>
                                            <p:fltVal val="1"/>
                                          </p:val>
                                        </p:tav>
                                      </p:tavLst>
                                    </p:anim>
                                    <p:anim calcmode="lin" valueType="num">
                                      <p:cBhvr>
                                        <p:cTn id="152" dur="164" tmFilter="0, 0; 0.125,0.2665; 0.25,0.4; 0.375,0.465; 0.5,0.5;  0.625,0.535; 0.75,0.6; 0.875,0.7335; 1,1">
                                          <p:stCondLst>
                                            <p:cond delay="1656"/>
                                          </p:stCondLst>
                                        </p:cTn>
                                        <p:tgtEl>
                                          <p:spTgt spid="3">
                                            <p:txEl>
                                              <p:pRg st="9" end="9"/>
                                            </p:txEl>
                                          </p:spTgt>
                                        </p:tgtEl>
                                        <p:attrNameLst>
                                          <p:attrName>ppt_y</p:attrName>
                                        </p:attrNameLst>
                                      </p:cBhvr>
                                      <p:tavLst>
                                        <p:tav tm="0" fmla="#ppt_y-sin(pi*$)/81">
                                          <p:val>
                                            <p:fltVal val="0"/>
                                          </p:val>
                                        </p:tav>
                                        <p:tav tm="100000">
                                          <p:val>
                                            <p:fltVal val="1"/>
                                          </p:val>
                                        </p:tav>
                                      </p:tavLst>
                                    </p:anim>
                                    <p:animScale>
                                      <p:cBhvr>
                                        <p:cTn id="153" dur="26">
                                          <p:stCondLst>
                                            <p:cond delay="650"/>
                                          </p:stCondLst>
                                        </p:cTn>
                                        <p:tgtEl>
                                          <p:spTgt spid="3">
                                            <p:txEl>
                                              <p:pRg st="9" end="9"/>
                                            </p:txEl>
                                          </p:spTgt>
                                        </p:tgtEl>
                                      </p:cBhvr>
                                      <p:to x="100000" y="60000"/>
                                    </p:animScale>
                                    <p:animScale>
                                      <p:cBhvr>
                                        <p:cTn id="154" dur="166" decel="50000">
                                          <p:stCondLst>
                                            <p:cond delay="676"/>
                                          </p:stCondLst>
                                        </p:cTn>
                                        <p:tgtEl>
                                          <p:spTgt spid="3">
                                            <p:txEl>
                                              <p:pRg st="9" end="9"/>
                                            </p:txEl>
                                          </p:spTgt>
                                        </p:tgtEl>
                                      </p:cBhvr>
                                      <p:to x="100000" y="100000"/>
                                    </p:animScale>
                                    <p:animScale>
                                      <p:cBhvr>
                                        <p:cTn id="155" dur="26">
                                          <p:stCondLst>
                                            <p:cond delay="1312"/>
                                          </p:stCondLst>
                                        </p:cTn>
                                        <p:tgtEl>
                                          <p:spTgt spid="3">
                                            <p:txEl>
                                              <p:pRg st="9" end="9"/>
                                            </p:txEl>
                                          </p:spTgt>
                                        </p:tgtEl>
                                      </p:cBhvr>
                                      <p:to x="100000" y="80000"/>
                                    </p:animScale>
                                    <p:animScale>
                                      <p:cBhvr>
                                        <p:cTn id="156" dur="166" decel="50000">
                                          <p:stCondLst>
                                            <p:cond delay="1338"/>
                                          </p:stCondLst>
                                        </p:cTn>
                                        <p:tgtEl>
                                          <p:spTgt spid="3">
                                            <p:txEl>
                                              <p:pRg st="9" end="9"/>
                                            </p:txEl>
                                          </p:spTgt>
                                        </p:tgtEl>
                                      </p:cBhvr>
                                      <p:to x="100000" y="100000"/>
                                    </p:animScale>
                                    <p:animScale>
                                      <p:cBhvr>
                                        <p:cTn id="157" dur="26">
                                          <p:stCondLst>
                                            <p:cond delay="1642"/>
                                          </p:stCondLst>
                                        </p:cTn>
                                        <p:tgtEl>
                                          <p:spTgt spid="3">
                                            <p:txEl>
                                              <p:pRg st="9" end="9"/>
                                            </p:txEl>
                                          </p:spTgt>
                                        </p:tgtEl>
                                      </p:cBhvr>
                                      <p:to x="100000" y="90000"/>
                                    </p:animScale>
                                    <p:animScale>
                                      <p:cBhvr>
                                        <p:cTn id="158" dur="166" decel="50000">
                                          <p:stCondLst>
                                            <p:cond delay="1668"/>
                                          </p:stCondLst>
                                        </p:cTn>
                                        <p:tgtEl>
                                          <p:spTgt spid="3">
                                            <p:txEl>
                                              <p:pRg st="9" end="9"/>
                                            </p:txEl>
                                          </p:spTgt>
                                        </p:tgtEl>
                                      </p:cBhvr>
                                      <p:to x="100000" y="100000"/>
                                    </p:animScale>
                                    <p:animScale>
                                      <p:cBhvr>
                                        <p:cTn id="159" dur="26">
                                          <p:stCondLst>
                                            <p:cond delay="1808"/>
                                          </p:stCondLst>
                                        </p:cTn>
                                        <p:tgtEl>
                                          <p:spTgt spid="3">
                                            <p:txEl>
                                              <p:pRg st="9" end="9"/>
                                            </p:txEl>
                                          </p:spTgt>
                                        </p:tgtEl>
                                      </p:cBhvr>
                                      <p:to x="100000" y="95000"/>
                                    </p:animScale>
                                    <p:animScale>
                                      <p:cBhvr>
                                        <p:cTn id="160" dur="166" decel="50000">
                                          <p:stCondLst>
                                            <p:cond delay="1834"/>
                                          </p:stCondLst>
                                        </p:cTn>
                                        <p:tgtEl>
                                          <p:spTgt spid="3">
                                            <p:txEl>
                                              <p:pRg st="9" end="9"/>
                                            </p:txEl>
                                          </p:spTgt>
                                        </p:tgtEl>
                                      </p:cBhvr>
                                      <p:to x="100000" y="100000"/>
                                    </p:animScale>
                                  </p:childTnLst>
                                </p:cTn>
                              </p:par>
                              <p:par>
                                <p:cTn id="161" presetID="26" presetClass="entr" presetSubtype="0" fill="hold" nodeType="withEffect">
                                  <p:stCondLst>
                                    <p:cond delay="0"/>
                                  </p:stCondLst>
                                  <p:childTnLst>
                                    <p:set>
                                      <p:cBhvr>
                                        <p:cTn id="162" dur="1" fill="hold">
                                          <p:stCondLst>
                                            <p:cond delay="0"/>
                                          </p:stCondLst>
                                        </p:cTn>
                                        <p:tgtEl>
                                          <p:spTgt spid="3">
                                            <p:txEl>
                                              <p:pRg st="10" end="10"/>
                                            </p:txEl>
                                          </p:spTgt>
                                        </p:tgtEl>
                                        <p:attrNameLst>
                                          <p:attrName>style.visibility</p:attrName>
                                        </p:attrNameLst>
                                      </p:cBhvr>
                                      <p:to>
                                        <p:strVal val="visible"/>
                                      </p:to>
                                    </p:set>
                                    <p:animEffect transition="in" filter="wipe(down)">
                                      <p:cBhvr>
                                        <p:cTn id="163" dur="580">
                                          <p:stCondLst>
                                            <p:cond delay="0"/>
                                          </p:stCondLst>
                                        </p:cTn>
                                        <p:tgtEl>
                                          <p:spTgt spid="3">
                                            <p:txEl>
                                              <p:pRg st="10" end="10"/>
                                            </p:txEl>
                                          </p:spTgt>
                                        </p:tgtEl>
                                      </p:cBhvr>
                                    </p:animEffect>
                                    <p:anim calcmode="lin" valueType="num">
                                      <p:cBhvr>
                                        <p:cTn id="164" dur="1822" tmFilter="0,0; 0.14,0.36; 0.43,0.73; 0.71,0.91; 1.0,1.0">
                                          <p:stCondLst>
                                            <p:cond delay="0"/>
                                          </p:stCondLst>
                                        </p:cTn>
                                        <p:tgtEl>
                                          <p:spTgt spid="3">
                                            <p:txEl>
                                              <p:pRg st="10" end="10"/>
                                            </p:txEl>
                                          </p:spTgt>
                                        </p:tgtEl>
                                        <p:attrNameLst>
                                          <p:attrName>ppt_x</p:attrName>
                                        </p:attrNameLst>
                                      </p:cBhvr>
                                      <p:tavLst>
                                        <p:tav tm="0">
                                          <p:val>
                                            <p:strVal val="#ppt_x-0.25"/>
                                          </p:val>
                                        </p:tav>
                                        <p:tav tm="100000">
                                          <p:val>
                                            <p:strVal val="#ppt_x"/>
                                          </p:val>
                                        </p:tav>
                                      </p:tavLst>
                                    </p:anim>
                                    <p:anim calcmode="lin" valueType="num">
                                      <p:cBhvr>
                                        <p:cTn id="165" dur="664" tmFilter="0.0,0.0; 0.25,0.07; 0.50,0.2; 0.75,0.467; 1.0,1.0">
                                          <p:stCondLst>
                                            <p:cond delay="0"/>
                                          </p:stCondLst>
                                        </p:cTn>
                                        <p:tgtEl>
                                          <p:spTgt spid="3">
                                            <p:txEl>
                                              <p:pRg st="10" end="10"/>
                                            </p:txEl>
                                          </p:spTgt>
                                        </p:tgtEl>
                                        <p:attrNameLst>
                                          <p:attrName>ppt_y</p:attrName>
                                        </p:attrNameLst>
                                      </p:cBhvr>
                                      <p:tavLst>
                                        <p:tav tm="0" fmla="#ppt_y-sin(pi*$)/3">
                                          <p:val>
                                            <p:fltVal val="0.5"/>
                                          </p:val>
                                        </p:tav>
                                        <p:tav tm="100000">
                                          <p:val>
                                            <p:fltVal val="1"/>
                                          </p:val>
                                        </p:tav>
                                      </p:tavLst>
                                    </p:anim>
                                    <p:anim calcmode="lin" valueType="num">
                                      <p:cBhvr>
                                        <p:cTn id="166" dur="664" tmFilter="0, 0; 0.125,0.2665; 0.25,0.4; 0.375,0.465; 0.5,0.5;  0.625,0.535; 0.75,0.6; 0.875,0.7335; 1,1">
                                          <p:stCondLst>
                                            <p:cond delay="664"/>
                                          </p:stCondLst>
                                        </p:cTn>
                                        <p:tgtEl>
                                          <p:spTgt spid="3">
                                            <p:txEl>
                                              <p:pRg st="10" end="10"/>
                                            </p:txEl>
                                          </p:spTgt>
                                        </p:tgtEl>
                                        <p:attrNameLst>
                                          <p:attrName>ppt_y</p:attrName>
                                        </p:attrNameLst>
                                      </p:cBhvr>
                                      <p:tavLst>
                                        <p:tav tm="0" fmla="#ppt_y-sin(pi*$)/9">
                                          <p:val>
                                            <p:fltVal val="0"/>
                                          </p:val>
                                        </p:tav>
                                        <p:tav tm="100000">
                                          <p:val>
                                            <p:fltVal val="1"/>
                                          </p:val>
                                        </p:tav>
                                      </p:tavLst>
                                    </p:anim>
                                    <p:anim calcmode="lin" valueType="num">
                                      <p:cBhvr>
                                        <p:cTn id="167" dur="332" tmFilter="0, 0; 0.125,0.2665; 0.25,0.4; 0.375,0.465; 0.5,0.5;  0.625,0.535; 0.75,0.6; 0.875,0.7335; 1,1">
                                          <p:stCondLst>
                                            <p:cond delay="1324"/>
                                          </p:stCondLst>
                                        </p:cTn>
                                        <p:tgtEl>
                                          <p:spTgt spid="3">
                                            <p:txEl>
                                              <p:pRg st="10" end="10"/>
                                            </p:txEl>
                                          </p:spTgt>
                                        </p:tgtEl>
                                        <p:attrNameLst>
                                          <p:attrName>ppt_y</p:attrName>
                                        </p:attrNameLst>
                                      </p:cBhvr>
                                      <p:tavLst>
                                        <p:tav tm="0" fmla="#ppt_y-sin(pi*$)/27">
                                          <p:val>
                                            <p:fltVal val="0"/>
                                          </p:val>
                                        </p:tav>
                                        <p:tav tm="100000">
                                          <p:val>
                                            <p:fltVal val="1"/>
                                          </p:val>
                                        </p:tav>
                                      </p:tavLst>
                                    </p:anim>
                                    <p:anim calcmode="lin" valueType="num">
                                      <p:cBhvr>
                                        <p:cTn id="168" dur="164" tmFilter="0, 0; 0.125,0.2665; 0.25,0.4; 0.375,0.465; 0.5,0.5;  0.625,0.535; 0.75,0.6; 0.875,0.7335; 1,1">
                                          <p:stCondLst>
                                            <p:cond delay="1656"/>
                                          </p:stCondLst>
                                        </p:cTn>
                                        <p:tgtEl>
                                          <p:spTgt spid="3">
                                            <p:txEl>
                                              <p:pRg st="10" end="10"/>
                                            </p:txEl>
                                          </p:spTgt>
                                        </p:tgtEl>
                                        <p:attrNameLst>
                                          <p:attrName>ppt_y</p:attrName>
                                        </p:attrNameLst>
                                      </p:cBhvr>
                                      <p:tavLst>
                                        <p:tav tm="0" fmla="#ppt_y-sin(pi*$)/81">
                                          <p:val>
                                            <p:fltVal val="0"/>
                                          </p:val>
                                        </p:tav>
                                        <p:tav tm="100000">
                                          <p:val>
                                            <p:fltVal val="1"/>
                                          </p:val>
                                        </p:tav>
                                      </p:tavLst>
                                    </p:anim>
                                    <p:animScale>
                                      <p:cBhvr>
                                        <p:cTn id="169" dur="26">
                                          <p:stCondLst>
                                            <p:cond delay="650"/>
                                          </p:stCondLst>
                                        </p:cTn>
                                        <p:tgtEl>
                                          <p:spTgt spid="3">
                                            <p:txEl>
                                              <p:pRg st="10" end="10"/>
                                            </p:txEl>
                                          </p:spTgt>
                                        </p:tgtEl>
                                      </p:cBhvr>
                                      <p:to x="100000" y="60000"/>
                                    </p:animScale>
                                    <p:animScale>
                                      <p:cBhvr>
                                        <p:cTn id="170" dur="166" decel="50000">
                                          <p:stCondLst>
                                            <p:cond delay="676"/>
                                          </p:stCondLst>
                                        </p:cTn>
                                        <p:tgtEl>
                                          <p:spTgt spid="3">
                                            <p:txEl>
                                              <p:pRg st="10" end="10"/>
                                            </p:txEl>
                                          </p:spTgt>
                                        </p:tgtEl>
                                      </p:cBhvr>
                                      <p:to x="100000" y="100000"/>
                                    </p:animScale>
                                    <p:animScale>
                                      <p:cBhvr>
                                        <p:cTn id="171" dur="26">
                                          <p:stCondLst>
                                            <p:cond delay="1312"/>
                                          </p:stCondLst>
                                        </p:cTn>
                                        <p:tgtEl>
                                          <p:spTgt spid="3">
                                            <p:txEl>
                                              <p:pRg st="10" end="10"/>
                                            </p:txEl>
                                          </p:spTgt>
                                        </p:tgtEl>
                                      </p:cBhvr>
                                      <p:to x="100000" y="80000"/>
                                    </p:animScale>
                                    <p:animScale>
                                      <p:cBhvr>
                                        <p:cTn id="172" dur="166" decel="50000">
                                          <p:stCondLst>
                                            <p:cond delay="1338"/>
                                          </p:stCondLst>
                                        </p:cTn>
                                        <p:tgtEl>
                                          <p:spTgt spid="3">
                                            <p:txEl>
                                              <p:pRg st="10" end="10"/>
                                            </p:txEl>
                                          </p:spTgt>
                                        </p:tgtEl>
                                      </p:cBhvr>
                                      <p:to x="100000" y="100000"/>
                                    </p:animScale>
                                    <p:animScale>
                                      <p:cBhvr>
                                        <p:cTn id="173" dur="26">
                                          <p:stCondLst>
                                            <p:cond delay="1642"/>
                                          </p:stCondLst>
                                        </p:cTn>
                                        <p:tgtEl>
                                          <p:spTgt spid="3">
                                            <p:txEl>
                                              <p:pRg st="10" end="10"/>
                                            </p:txEl>
                                          </p:spTgt>
                                        </p:tgtEl>
                                      </p:cBhvr>
                                      <p:to x="100000" y="90000"/>
                                    </p:animScale>
                                    <p:animScale>
                                      <p:cBhvr>
                                        <p:cTn id="174" dur="166" decel="50000">
                                          <p:stCondLst>
                                            <p:cond delay="1668"/>
                                          </p:stCondLst>
                                        </p:cTn>
                                        <p:tgtEl>
                                          <p:spTgt spid="3">
                                            <p:txEl>
                                              <p:pRg st="10" end="10"/>
                                            </p:txEl>
                                          </p:spTgt>
                                        </p:tgtEl>
                                      </p:cBhvr>
                                      <p:to x="100000" y="100000"/>
                                    </p:animScale>
                                    <p:animScale>
                                      <p:cBhvr>
                                        <p:cTn id="175" dur="26">
                                          <p:stCondLst>
                                            <p:cond delay="1808"/>
                                          </p:stCondLst>
                                        </p:cTn>
                                        <p:tgtEl>
                                          <p:spTgt spid="3">
                                            <p:txEl>
                                              <p:pRg st="10" end="10"/>
                                            </p:txEl>
                                          </p:spTgt>
                                        </p:tgtEl>
                                      </p:cBhvr>
                                      <p:to x="100000" y="95000"/>
                                    </p:animScale>
                                    <p:animScale>
                                      <p:cBhvr>
                                        <p:cTn id="176" dur="166" decel="50000">
                                          <p:stCondLst>
                                            <p:cond delay="1834"/>
                                          </p:stCondLst>
                                        </p:cTn>
                                        <p:tgtEl>
                                          <p:spTgt spid="3">
                                            <p:txEl>
                                              <p:pRg st="10" end="1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428604"/>
            <a:ext cx="9144000" cy="5572164"/>
          </a:xfrm>
        </p:spPr>
        <p:txBody>
          <a:bodyPr>
            <a:noAutofit/>
          </a:bodyPr>
          <a:lstStyle/>
          <a:p>
            <a:pPr>
              <a:buNone/>
            </a:pPr>
            <a:endParaRPr lang="fr-FR" sz="2800" b="1" dirty="0" smtClean="0"/>
          </a:p>
          <a:p>
            <a:pPr>
              <a:buNone/>
            </a:pPr>
            <a:r>
              <a:rPr lang="fr-FR" sz="2800" b="1" i="1" u="sng" dirty="0" smtClean="0">
                <a:solidFill>
                  <a:srgbClr val="FF0000"/>
                </a:solidFill>
              </a:rPr>
              <a:t> La pression </a:t>
            </a:r>
            <a:r>
              <a:rPr lang="fr-FR" sz="2800" b="1" dirty="0" smtClean="0"/>
              <a:t>car plus celle-ci est basse, plus l'évaporation est élevée. On peur utiliser un diffuseur, buse ou venturi, dont la propriété est d'accroître la vitesse de l'air au passage de la section la plus petite et ainsi augmenter la dépression au niveau de la section.</a:t>
            </a:r>
          </a:p>
          <a:p>
            <a:pPr>
              <a:buNone/>
            </a:pPr>
            <a:r>
              <a:rPr lang="fr-FR" sz="2800" b="1" i="1" u="sng" dirty="0" smtClean="0">
                <a:solidFill>
                  <a:srgbClr val="FF0000"/>
                </a:solidFill>
              </a:rPr>
              <a:t>La surface d'évaporation</a:t>
            </a:r>
            <a:r>
              <a:rPr lang="fr-FR" sz="2800" b="1" dirty="0" smtClean="0"/>
              <a:t>,</a:t>
            </a:r>
          </a:p>
          <a:p>
            <a:pPr>
              <a:buNone/>
            </a:pPr>
            <a:r>
              <a:rPr lang="fr-FR" sz="2800" b="1" dirty="0" smtClean="0"/>
              <a:t>en pulvérisant l'essence, </a:t>
            </a:r>
          </a:p>
          <a:p>
            <a:pPr>
              <a:buNone/>
            </a:pPr>
            <a:r>
              <a:rPr lang="fr-FR" sz="2800" b="1" dirty="0" smtClean="0"/>
              <a:t>on augmente la surface en</a:t>
            </a:r>
          </a:p>
          <a:p>
            <a:pPr>
              <a:buNone/>
            </a:pPr>
            <a:r>
              <a:rPr lang="fr-FR" sz="2800" b="1" dirty="0" smtClean="0"/>
              <a:t> contact avec l'air donc </a:t>
            </a:r>
          </a:p>
          <a:p>
            <a:pPr>
              <a:buNone/>
            </a:pPr>
            <a:r>
              <a:rPr lang="fr-FR" sz="2800" b="1" dirty="0" smtClean="0"/>
              <a:t>il y a plus de volatilisation</a:t>
            </a:r>
          </a:p>
          <a:p>
            <a:pPr>
              <a:buNone/>
            </a:pPr>
            <a:endParaRPr lang="fr-FR" sz="2800" b="1" dirty="0" smtClean="0">
              <a:solidFill>
                <a:srgbClr val="7030A0"/>
              </a:solidFill>
            </a:endParaRPr>
          </a:p>
          <a:p>
            <a:endParaRPr lang="fr-FR" sz="2800" b="1" dirty="0" smtClean="0"/>
          </a:p>
          <a:p>
            <a:endParaRPr lang="fr-FR" sz="2800" b="1" dirty="0" smtClean="0"/>
          </a:p>
          <a:p>
            <a:endParaRPr lang="fr-FR" sz="2800" b="1" dirty="0" smtClean="0"/>
          </a:p>
          <a:p>
            <a:pPr>
              <a:buNone/>
            </a:pPr>
            <a:r>
              <a:rPr lang="fr-FR" sz="2800" b="1" dirty="0" smtClean="0"/>
              <a:t>  </a:t>
            </a:r>
            <a:endParaRPr lang="fr-FR" sz="2800" b="1" dirty="0"/>
          </a:p>
        </p:txBody>
      </p:sp>
      <p:pic>
        <p:nvPicPr>
          <p:cNvPr id="5" name="Picture 4"/>
          <p:cNvPicPr>
            <a:picLocks noChangeAspect="1" noChangeArrowheads="1"/>
          </p:cNvPicPr>
          <p:nvPr/>
        </p:nvPicPr>
        <p:blipFill>
          <a:blip r:embed="rId3"/>
          <a:srcRect/>
          <a:stretch>
            <a:fillRect/>
          </a:stretch>
        </p:blipFill>
        <p:spPr bwMode="auto">
          <a:xfrm>
            <a:off x="4857752" y="4000504"/>
            <a:ext cx="4286248" cy="2000264"/>
          </a:xfrm>
          <a:prstGeom prst="rect">
            <a:avLst/>
          </a:prstGeom>
          <a:noFill/>
          <a:ln w="9525">
            <a:noFill/>
            <a:miter lim="800000"/>
            <a:headEnd/>
            <a:tailEnd/>
          </a:ln>
          <a:effectLst/>
        </p:spPr>
      </p:pic>
      <p:sp>
        <p:nvSpPr>
          <p:cNvPr id="9" name="Espace réservé de la date 8"/>
          <p:cNvSpPr>
            <a:spLocks noGrp="1"/>
          </p:cNvSpPr>
          <p:nvPr>
            <p:ph type="dt" sz="half" idx="10"/>
          </p:nvPr>
        </p:nvSpPr>
        <p:spPr/>
        <p:txBody>
          <a:bodyPr/>
          <a:lstStyle/>
          <a:p>
            <a:fld id="{3CFD3F54-CFC4-4660-9FDB-8E31646CD832}" type="datetime1">
              <a:rPr lang="fr-FR" smtClean="0"/>
              <a:pPr/>
              <a:t>04/04/2010</a:t>
            </a:fld>
            <a:endParaRPr lang="fr-BE" dirty="0"/>
          </a:p>
        </p:txBody>
      </p:sp>
      <p:sp>
        <p:nvSpPr>
          <p:cNvPr id="10" name="Espace réservé du numéro de diapositive 9"/>
          <p:cNvSpPr>
            <a:spLocks noGrp="1"/>
          </p:cNvSpPr>
          <p:nvPr>
            <p:ph type="sldNum" sz="quarter" idx="12"/>
          </p:nvPr>
        </p:nvSpPr>
        <p:spPr/>
        <p:txBody>
          <a:bodyPr/>
          <a:lstStyle/>
          <a:p>
            <a:fld id="{CF4668DC-857F-487D-BFFA-8C0CA5037977}" type="slidenum">
              <a:rPr lang="fr-BE" smtClean="0"/>
              <a:pPr/>
              <a:t>28</a:t>
            </a:fld>
            <a:endParaRPr lang="fr-BE"/>
          </a:p>
        </p:txBody>
      </p:sp>
      <p:sp>
        <p:nvSpPr>
          <p:cNvPr id="11" name="Espace réservé du pied de page 10"/>
          <p:cNvSpPr>
            <a:spLocks noGrp="1"/>
          </p:cNvSpPr>
          <p:nvPr>
            <p:ph type="ftr" sz="quarter" idx="11"/>
          </p:nvPr>
        </p:nvSpPr>
        <p:spPr/>
        <p:txBody>
          <a:bodyPr/>
          <a:lstStyle/>
          <a:p>
            <a:r>
              <a:rPr lang="fr-FR" smtClean="0"/>
              <a:t>Combustibles et lubrifiants                              FORMATEUR: BELLOUMI AHMED</a:t>
            </a:r>
            <a:endParaRPr lang="fr-BE"/>
          </a:p>
        </p:txBody>
      </p:sp>
      <p:sp>
        <p:nvSpPr>
          <p:cNvPr id="12" name="Titre 1"/>
          <p:cNvSpPr>
            <a:spLocks noGrp="1"/>
          </p:cNvSpPr>
          <p:nvPr>
            <p:ph type="title"/>
          </p:nvPr>
        </p:nvSpPr>
        <p:spPr>
          <a:xfrm>
            <a:off x="428596" y="142852"/>
            <a:ext cx="8229600" cy="723275"/>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2. Vaporisation (suite)</a:t>
            </a:r>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checkerboard(across)">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7" presetClass="entr" presetSubtype="0" fill="hold"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fade">
                                      <p:cBhvr>
                                        <p:cTn id="24" dur="1000"/>
                                        <p:tgtEl>
                                          <p:spTgt spid="3">
                                            <p:txEl>
                                              <p:pRg st="1" end="1"/>
                                            </p:txEl>
                                          </p:spTgt>
                                        </p:tgtEl>
                                      </p:cBhvr>
                                    </p:animEffect>
                                    <p:anim calcmode="lin" valueType="num">
                                      <p:cBhvr>
                                        <p:cTn id="2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6"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box(in)">
                                      <p:cBhvr>
                                        <p:cTn id="32" dur="500"/>
                                        <p:tgtEl>
                                          <p:spTgt spid="3">
                                            <p:txEl>
                                              <p:pRg st="2" end="2"/>
                                            </p:txEl>
                                          </p:spTgt>
                                        </p:tgtEl>
                                      </p:cBhvr>
                                    </p:animEffect>
                                  </p:childTnLst>
                                </p:cTn>
                              </p:par>
                              <p:par>
                                <p:cTn id="33" presetID="4" presetClass="entr" presetSubtype="16" fill="hold" nodeType="with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box(in)">
                                      <p:cBhvr>
                                        <p:cTn id="35" dur="500"/>
                                        <p:tgtEl>
                                          <p:spTgt spid="3">
                                            <p:txEl>
                                              <p:pRg st="3" end="3"/>
                                            </p:txEl>
                                          </p:spTgt>
                                        </p:tgtEl>
                                      </p:cBhvr>
                                    </p:animEffect>
                                  </p:childTnLst>
                                </p:cTn>
                              </p:par>
                              <p:par>
                                <p:cTn id="36" presetID="4" presetClass="entr" presetSubtype="16" fill="hold" nodeType="with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Effect transition="in" filter="box(in)">
                                      <p:cBhvr>
                                        <p:cTn id="38" dur="500"/>
                                        <p:tgtEl>
                                          <p:spTgt spid="3">
                                            <p:txEl>
                                              <p:pRg st="4" end="4"/>
                                            </p:txEl>
                                          </p:spTgt>
                                        </p:tgtEl>
                                      </p:cBhvr>
                                    </p:animEffect>
                                  </p:childTnLst>
                                </p:cTn>
                              </p:par>
                              <p:par>
                                <p:cTn id="39" presetID="4" presetClass="entr" presetSubtype="16" fill="hold" nodeType="with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box(in)">
                                      <p:cBhvr>
                                        <p:cTn id="41" dur="500"/>
                                        <p:tgtEl>
                                          <p:spTgt spid="3">
                                            <p:txEl>
                                              <p:pRg st="5" end="5"/>
                                            </p:txEl>
                                          </p:spTgt>
                                        </p:tgtEl>
                                      </p:cBhvr>
                                    </p:animEffect>
                                  </p:childTnLst>
                                </p:cTn>
                              </p:par>
                              <p:par>
                                <p:cTn id="42" presetID="4" presetClass="entr" presetSubtype="16" fill="hold" nodeType="with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Effect transition="in" filter="box(in)">
                                      <p:cBhvr>
                                        <p:cTn id="4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42844" y="1481328"/>
            <a:ext cx="8501122" cy="4525963"/>
          </a:xfrm>
        </p:spPr>
        <p:txBody>
          <a:bodyPr/>
          <a:lstStyle/>
          <a:p>
            <a:pPr>
              <a:buNone/>
            </a:pPr>
            <a:r>
              <a:rPr lang="fr-FR" sz="2800" b="1" dirty="0" smtClean="0"/>
              <a:t>si je veux obtenir une vaporisation maximum, il faut:</a:t>
            </a:r>
          </a:p>
          <a:p>
            <a:pPr>
              <a:buNone/>
            </a:pPr>
            <a:r>
              <a:rPr lang="fr-FR" sz="2800" b="1" dirty="0" smtClean="0">
                <a:solidFill>
                  <a:srgbClr val="CC0066"/>
                </a:solidFill>
              </a:rPr>
              <a:t>        - Augmenter la vitesse de l'air</a:t>
            </a:r>
          </a:p>
          <a:p>
            <a:pPr>
              <a:buNone/>
            </a:pPr>
            <a:r>
              <a:rPr lang="fr-FR" sz="2800" b="1" dirty="0" smtClean="0">
                <a:solidFill>
                  <a:srgbClr val="CC0066"/>
                </a:solidFill>
              </a:rPr>
              <a:t>        - Augmenter S donc l'efficacité de la      pulvérisation</a:t>
            </a:r>
          </a:p>
          <a:p>
            <a:pPr>
              <a:buNone/>
            </a:pPr>
            <a:r>
              <a:rPr lang="fr-FR" sz="2800" b="1" dirty="0" smtClean="0">
                <a:solidFill>
                  <a:srgbClr val="CC0066"/>
                </a:solidFill>
              </a:rPr>
              <a:t>        - Augmenter la dépression à l'admission donc h diminue</a:t>
            </a:r>
          </a:p>
          <a:p>
            <a:pPr>
              <a:buNone/>
            </a:pPr>
            <a:r>
              <a:rPr lang="fr-FR" sz="2800" b="1" dirty="0" smtClean="0">
                <a:solidFill>
                  <a:srgbClr val="CC0066"/>
                </a:solidFill>
              </a:rPr>
              <a:t>        - Utilisé un carburant de grande volatilité</a:t>
            </a:r>
          </a:p>
          <a:p>
            <a:pPr>
              <a:buNone/>
            </a:pPr>
            <a:endParaRPr lang="fr-FR" sz="2800" b="1" dirty="0" smtClean="0">
              <a:solidFill>
                <a:srgbClr val="CC0066"/>
              </a:solidFill>
            </a:endParaRPr>
          </a:p>
          <a:p>
            <a:endParaRPr lang="fr-FR" dirty="0"/>
          </a:p>
        </p:txBody>
      </p:sp>
      <p:sp>
        <p:nvSpPr>
          <p:cNvPr id="3" name="Espace réservé de la date 2"/>
          <p:cNvSpPr>
            <a:spLocks noGrp="1"/>
          </p:cNvSpPr>
          <p:nvPr>
            <p:ph type="dt" sz="half" idx="10"/>
          </p:nvPr>
        </p:nvSpPr>
        <p:spPr/>
        <p:txBody>
          <a:bodyPr/>
          <a:lstStyle/>
          <a:p>
            <a:fld id="{D74FBA7C-02F4-47DE-B7BB-66927A42C43D}" type="datetime1">
              <a:rPr lang="fr-FR" smtClean="0"/>
              <a:pPr/>
              <a:t>04/04/2010</a:t>
            </a:fld>
            <a:endParaRPr lang="fr-BE"/>
          </a:p>
        </p:txBody>
      </p:sp>
      <p:sp>
        <p:nvSpPr>
          <p:cNvPr id="4" name="Espace réservé du pied de page 3"/>
          <p:cNvSpPr>
            <a:spLocks noGrp="1"/>
          </p:cNvSpPr>
          <p:nvPr>
            <p:ph type="ftr" sz="quarter" idx="11"/>
          </p:nvPr>
        </p:nvSpPr>
        <p:spPr/>
        <p:txBody>
          <a:bodyPr/>
          <a:lstStyle/>
          <a:p>
            <a:r>
              <a:rPr lang="fr-FR" smtClean="0"/>
              <a:t>Combustibles et lubrifiants                              FORMATEUR: BELLOUMI AHMED</a:t>
            </a:r>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29</a:t>
            </a:fld>
            <a:endParaRPr lang="fr-BE"/>
          </a:p>
        </p:txBody>
      </p:sp>
      <p:sp>
        <p:nvSpPr>
          <p:cNvPr id="7" name="Titre 1"/>
          <p:cNvSpPr>
            <a:spLocks noGrp="1"/>
          </p:cNvSpPr>
          <p:nvPr>
            <p:ph type="title"/>
          </p:nvPr>
        </p:nvSpPr>
        <p:spPr>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4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Conclusion</a:t>
            </a:r>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ox(i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linds(horizont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diamond(in)">
                                      <p:cBhvr>
                                        <p:cTn id="17" dur="20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 calcmode="lin" valueType="num">
                                      <p:cBhvr additive="base">
                                        <p:cTn id="22"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8" presetClass="emph" presetSubtype="0" fill="hold" nodeType="clickEffect">
                                  <p:stCondLst>
                                    <p:cond delay="0"/>
                                  </p:stCondLst>
                                  <p:childTnLst>
                                    <p:animRot by="21600000">
                                      <p:cBhvr>
                                        <p:cTn id="27" dur="2000" fill="hold"/>
                                        <p:tgtEl>
                                          <p:spTgt spid="2">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42976" y="127321"/>
            <a:ext cx="5572164" cy="1015663"/>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60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Introduction</a:t>
            </a:r>
            <a:endParaRPr lang="fr-FR" sz="40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endParaRPr>
          </a:p>
        </p:txBody>
      </p:sp>
      <p:sp>
        <p:nvSpPr>
          <p:cNvPr id="7" name="Espace réservé de la date 6"/>
          <p:cNvSpPr>
            <a:spLocks noGrp="1"/>
          </p:cNvSpPr>
          <p:nvPr>
            <p:ph type="dt" sz="half" idx="10"/>
          </p:nvPr>
        </p:nvSpPr>
        <p:spPr/>
        <p:txBody>
          <a:bodyPr/>
          <a:lstStyle/>
          <a:p>
            <a:fld id="{E2A80B24-386E-4595-AD9B-6715B19AE317}" type="datetime1">
              <a:rPr lang="fr-FR" smtClean="0"/>
              <a:pPr/>
              <a:t>04/04/2010</a:t>
            </a:fld>
            <a:endParaRPr lang="fr-BE"/>
          </a:p>
        </p:txBody>
      </p:sp>
      <p:sp>
        <p:nvSpPr>
          <p:cNvPr id="8" name="Espace réservé du numéro de diapositive 7"/>
          <p:cNvSpPr>
            <a:spLocks noGrp="1"/>
          </p:cNvSpPr>
          <p:nvPr>
            <p:ph type="sldNum" sz="quarter" idx="12"/>
          </p:nvPr>
        </p:nvSpPr>
        <p:spPr/>
        <p:txBody>
          <a:bodyPr/>
          <a:lstStyle/>
          <a:p>
            <a:fld id="{CF4668DC-857F-487D-BFFA-8C0CA5037977}" type="slidenum">
              <a:rPr lang="fr-BE" smtClean="0"/>
              <a:pPr/>
              <a:t>3</a:t>
            </a:fld>
            <a:endParaRPr lang="fr-BE"/>
          </a:p>
        </p:txBody>
      </p:sp>
      <p:sp>
        <p:nvSpPr>
          <p:cNvPr id="9" name="Espace réservé du pied de page 8"/>
          <p:cNvSpPr>
            <a:spLocks noGrp="1"/>
          </p:cNvSpPr>
          <p:nvPr>
            <p:ph type="ftr" sz="quarter" idx="11"/>
          </p:nvPr>
        </p:nvSpPr>
        <p:spPr/>
        <p:txBody>
          <a:bodyPr/>
          <a:lstStyle/>
          <a:p>
            <a:r>
              <a:rPr lang="fr-FR" smtClean="0"/>
              <a:t>Combustibles et lubrifiants                              FORMATEUR: BELLOUMI AHMED</a:t>
            </a:r>
            <a:endParaRPr lang="fr-BE"/>
          </a:p>
        </p:txBody>
      </p:sp>
      <p:sp>
        <p:nvSpPr>
          <p:cNvPr id="10" name="Rectangle 9"/>
          <p:cNvSpPr/>
          <p:nvPr/>
        </p:nvSpPr>
        <p:spPr>
          <a:xfrm>
            <a:off x="285720" y="1214422"/>
            <a:ext cx="8501122" cy="1200329"/>
          </a:xfrm>
          <a:prstGeom prst="rect">
            <a:avLst/>
          </a:prstGeom>
          <a:ln>
            <a:noFill/>
          </a:ln>
          <a:effectLst/>
          <a:scene3d>
            <a:camera prst="orthographicFront">
              <a:rot lat="0" lon="0" rev="0"/>
            </a:camera>
            <a:lightRig rig="chilly" dir="t">
              <a:rot lat="0" lon="0" rev="18480000"/>
            </a:lightRig>
          </a:scene3d>
          <a:sp3d prstMaterial="clear">
            <a:bevelT h="63500"/>
          </a:sp3d>
        </p:spPr>
        <p:txBody>
          <a:bodyPr wrap="square">
            <a:spAutoFit/>
          </a:bodyPr>
          <a:lstStyle/>
          <a:p>
            <a:pPr>
              <a:buNone/>
            </a:pPr>
            <a:r>
              <a:rPr lang="fr-FR" sz="2400" b="1" dirty="0" smtClean="0"/>
              <a:t>La combustion au sein du moteur à combustion interne est une réaction chimique entre 2 composants chimiques gazeux :</a:t>
            </a:r>
          </a:p>
        </p:txBody>
      </p:sp>
      <p:sp>
        <p:nvSpPr>
          <p:cNvPr id="11" name="Rectangle 10"/>
          <p:cNvSpPr/>
          <p:nvPr/>
        </p:nvSpPr>
        <p:spPr>
          <a:xfrm>
            <a:off x="571472" y="2571744"/>
            <a:ext cx="3714775" cy="584775"/>
          </a:xfrm>
          <a:prstGeom prst="rect">
            <a:avLst/>
          </a:prstGeom>
          <a:ln>
            <a:noFill/>
          </a:ln>
          <a:effectLst/>
          <a:scene3d>
            <a:camera prst="orthographicFront">
              <a:rot lat="0" lon="0" rev="0"/>
            </a:camera>
            <a:lightRig rig="chilly" dir="t">
              <a:rot lat="0" lon="0" rev="18480000"/>
            </a:lightRig>
          </a:scene3d>
          <a:sp3d prstMaterial="clear">
            <a:bevelT h="63500"/>
          </a:sp3d>
        </p:spPr>
        <p:txBody>
          <a:bodyPr wrap="square">
            <a:spAutoFit/>
          </a:bodyPr>
          <a:lstStyle/>
          <a:p>
            <a:pPr>
              <a:buFont typeface="Wingdings" pitchFamily="2" charset="2"/>
              <a:buChar char="Ø"/>
            </a:pPr>
            <a:r>
              <a:rPr lang="fr-FR" sz="3200" b="1" dirty="0" smtClean="0">
                <a:solidFill>
                  <a:srgbClr val="FF0000"/>
                </a:solidFill>
              </a:rPr>
              <a:t>  Un Carburant : </a:t>
            </a:r>
            <a:endParaRPr lang="fr-FR" sz="3200" dirty="0">
              <a:solidFill>
                <a:srgbClr val="FF0000"/>
              </a:solidFill>
            </a:endParaRPr>
          </a:p>
        </p:txBody>
      </p:sp>
      <p:sp>
        <p:nvSpPr>
          <p:cNvPr id="12" name="Rectangle 11"/>
          <p:cNvSpPr/>
          <p:nvPr/>
        </p:nvSpPr>
        <p:spPr>
          <a:xfrm>
            <a:off x="1714480" y="3357562"/>
            <a:ext cx="5727850" cy="584775"/>
          </a:xfrm>
          <a:prstGeom prst="rect">
            <a:avLst/>
          </a:prstGeom>
          <a:ln>
            <a:noFill/>
          </a:ln>
          <a:effectLst/>
          <a:scene3d>
            <a:camera prst="orthographicFront">
              <a:rot lat="0" lon="0" rev="0"/>
            </a:camera>
            <a:lightRig rig="chilly" dir="t">
              <a:rot lat="0" lon="0" rev="18480000"/>
            </a:lightRig>
          </a:scene3d>
          <a:sp3d prstMaterial="clear">
            <a:bevelT h="63500"/>
          </a:sp3d>
        </p:spPr>
        <p:txBody>
          <a:bodyPr wrap="none">
            <a:spAutoFit/>
          </a:bodyPr>
          <a:lstStyle/>
          <a:p>
            <a:pPr marL="571500" indent="-571500"/>
            <a:r>
              <a:rPr lang="fr-FR" sz="3200" b="1" dirty="0" smtClean="0"/>
              <a:t>essence, GPL ,GNV, gazole ;</a:t>
            </a:r>
          </a:p>
        </p:txBody>
      </p:sp>
      <p:sp>
        <p:nvSpPr>
          <p:cNvPr id="13" name="Rectangle 12"/>
          <p:cNvSpPr/>
          <p:nvPr/>
        </p:nvSpPr>
        <p:spPr>
          <a:xfrm>
            <a:off x="571472" y="4214818"/>
            <a:ext cx="3929090" cy="584775"/>
          </a:xfrm>
          <a:prstGeom prst="rect">
            <a:avLst/>
          </a:prstGeom>
          <a:ln>
            <a:noFill/>
          </a:ln>
          <a:effectLst/>
          <a:scene3d>
            <a:camera prst="orthographicFront">
              <a:rot lat="0" lon="0" rev="0"/>
            </a:camera>
            <a:lightRig rig="chilly" dir="t">
              <a:rot lat="0" lon="0" rev="18480000"/>
            </a:lightRig>
          </a:scene3d>
          <a:sp3d prstMaterial="clear">
            <a:bevelT h="63500"/>
          </a:sp3d>
        </p:spPr>
        <p:txBody>
          <a:bodyPr wrap="square">
            <a:spAutoFit/>
          </a:bodyPr>
          <a:lstStyle/>
          <a:p>
            <a:pPr>
              <a:buFont typeface="Wingdings" pitchFamily="2" charset="2"/>
              <a:buChar char="Ø"/>
            </a:pPr>
            <a:r>
              <a:rPr lang="fr-FR" sz="3200" b="1" dirty="0" smtClean="0">
                <a:solidFill>
                  <a:srgbClr val="FF0000"/>
                </a:solidFill>
              </a:rPr>
              <a:t>  Un Comburant :</a:t>
            </a:r>
            <a:r>
              <a:rPr lang="fr-FR" sz="3200" b="1" dirty="0" smtClean="0"/>
              <a:t> </a:t>
            </a:r>
            <a:endParaRPr lang="fr-FR" sz="3200" dirty="0"/>
          </a:p>
        </p:txBody>
      </p:sp>
      <p:sp>
        <p:nvSpPr>
          <p:cNvPr id="14" name="Rectangle 13"/>
          <p:cNvSpPr/>
          <p:nvPr/>
        </p:nvSpPr>
        <p:spPr>
          <a:xfrm>
            <a:off x="4214810" y="5072074"/>
            <a:ext cx="1071570" cy="584775"/>
          </a:xfrm>
          <a:prstGeom prst="rect">
            <a:avLst/>
          </a:prstGeom>
          <a:ln>
            <a:noFill/>
          </a:ln>
          <a:effectLst/>
          <a:scene3d>
            <a:camera prst="orthographicFront">
              <a:rot lat="0" lon="0" rev="0"/>
            </a:camera>
            <a:lightRig rig="chilly" dir="t">
              <a:rot lat="0" lon="0" rev="18480000"/>
            </a:lightRig>
          </a:scene3d>
          <a:sp3d prstMaterial="clear">
            <a:bevelT h="63500"/>
          </a:sp3d>
        </p:spPr>
        <p:txBody>
          <a:bodyPr wrap="square">
            <a:spAutoFit/>
          </a:bodyPr>
          <a:lstStyle/>
          <a:p>
            <a:pPr marL="571500" indent="-571500"/>
            <a:r>
              <a:rPr lang="fr-FR" sz="3200" b="1" dirty="0" smtClean="0"/>
              <a:t>air.</a:t>
            </a:r>
            <a:endParaRPr lang="fr-FR" sz="3200" b="1" dirty="0"/>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5"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16" dur="1000" fill="hold"/>
                                        <p:tgtEl>
                                          <p:spTgt spid="10"/>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34" dur="1000" fill="hold"/>
                                        <p:tgtEl>
                                          <p:spTgt spid="12"/>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12"/>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ppt_x"/>
                                          </p:val>
                                        </p:tav>
                                        <p:tav tm="100000">
                                          <p:val>
                                            <p:strVal val="#ppt_x"/>
                                          </p:val>
                                        </p:tav>
                                      </p:tavLst>
                                    </p:anim>
                                    <p:anim calcmode="lin" valueType="num">
                                      <p:cBhvr additive="base">
                                        <p:cTn id="4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5" presetClass="entr" presetSubtype="0"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14"/>
                                        </p:tgtEl>
                                        <p:attrNameLst>
                                          <p:attrName>ppt_w</p:attrName>
                                        </p:attrNameLst>
                                      </p:cBhvr>
                                      <p:tavLst>
                                        <p:tav tm="0">
                                          <p:val>
                                            <p:strVal val="#ppt_w*.05"/>
                                          </p:val>
                                        </p:tav>
                                        <p:tav tm="100000">
                                          <p:val>
                                            <p:strVal val="#ppt_w"/>
                                          </p:val>
                                        </p:tav>
                                      </p:tavLst>
                                    </p:anim>
                                    <p:anim calcmode="lin" valueType="num">
                                      <p:cBhvr>
                                        <p:cTn id="52" dur="1000" fill="hold"/>
                                        <p:tgtEl>
                                          <p:spTgt spid="14"/>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14"/>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11" grpId="0"/>
      <p:bldP spid="12" grpId="0"/>
      <p:bldP spid="13" grpId="0"/>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481328"/>
            <a:ext cx="9144000" cy="4525963"/>
          </a:xfrm>
        </p:spPr>
        <p:txBody>
          <a:bodyPr>
            <a:normAutofit lnSpcReduction="10000"/>
          </a:bodyPr>
          <a:lstStyle/>
          <a:p>
            <a:pPr>
              <a:buNone/>
            </a:pPr>
            <a:r>
              <a:rPr lang="fr-FR" b="1" dirty="0" smtClean="0"/>
              <a:t>Pour mélanger et enflammer le mélange air + essence il est nécessaire   que  les 2 corps aient le même état (gazeux)</a:t>
            </a:r>
          </a:p>
          <a:p>
            <a:pPr>
              <a:buNone/>
            </a:pPr>
            <a:r>
              <a:rPr lang="fr-FR" b="1" dirty="0" smtClean="0"/>
              <a:t>   </a:t>
            </a:r>
            <a:r>
              <a:rPr lang="fr-FR" b="1" u="sng" dirty="0" smtClean="0">
                <a:solidFill>
                  <a:srgbClr val="7030A0"/>
                </a:solidFill>
              </a:rPr>
              <a:t>Exemple</a:t>
            </a:r>
            <a:r>
              <a:rPr lang="fr-FR" b="1" dirty="0" smtClean="0"/>
              <a:t> :         - eau + vin </a:t>
            </a:r>
            <a:r>
              <a:rPr lang="fr-FR" b="1" dirty="0" smtClean="0">
                <a:latin typeface="Cambria Math"/>
                <a:ea typeface="Cambria Math"/>
              </a:rPr>
              <a:t>⟹</a:t>
            </a:r>
            <a:r>
              <a:rPr lang="fr-FR" b="1" dirty="0" smtClean="0"/>
              <a:t> homogène</a:t>
            </a:r>
          </a:p>
          <a:p>
            <a:pPr>
              <a:buNone/>
            </a:pPr>
            <a:r>
              <a:rPr lang="fr-FR" b="1" dirty="0" smtClean="0"/>
              <a:t>                           - eau + huile </a:t>
            </a:r>
            <a:r>
              <a:rPr lang="fr-FR" b="1" dirty="0" smtClean="0">
                <a:latin typeface="Cambria Math"/>
                <a:ea typeface="Cambria Math"/>
              </a:rPr>
              <a:t>⟹</a:t>
            </a:r>
            <a:r>
              <a:rPr lang="fr-FR" b="1" dirty="0" smtClean="0"/>
              <a:t> hétérogène</a:t>
            </a:r>
          </a:p>
          <a:p>
            <a:pPr>
              <a:buNone/>
            </a:pPr>
            <a:r>
              <a:rPr lang="fr-FR" b="1" dirty="0" smtClean="0"/>
              <a:t>Il faut donc créer des turbulences (</a:t>
            </a:r>
            <a:r>
              <a:rPr lang="fr-FR" b="1" dirty="0" err="1" smtClean="0"/>
              <a:t>swirl</a:t>
            </a:r>
            <a:r>
              <a:rPr lang="fr-FR" b="1" dirty="0" smtClean="0"/>
              <a:t>, </a:t>
            </a:r>
            <a:r>
              <a:rPr lang="fr-FR" b="1" dirty="0" err="1" smtClean="0"/>
              <a:t>tumble</a:t>
            </a:r>
            <a:r>
              <a:rPr lang="fr-FR" b="1" dirty="0" smtClean="0"/>
              <a:t>) lors du remplissage</a:t>
            </a:r>
          </a:p>
          <a:p>
            <a:pPr>
              <a:buNone/>
            </a:pPr>
            <a:r>
              <a:rPr lang="fr-FR" b="1" dirty="0" smtClean="0"/>
              <a:t>   moteur, afin de favoriser le brassage de l'air et des molécules de carburant.</a:t>
            </a:r>
          </a:p>
          <a:p>
            <a:pPr>
              <a:buNone/>
            </a:pPr>
            <a:r>
              <a:rPr lang="fr-FR" b="1" dirty="0" smtClean="0"/>
              <a:t> L'homogénéité du mélange est réalisée par la forme des tubulures d'admission et du piston.</a:t>
            </a:r>
          </a:p>
          <a:p>
            <a:endParaRPr lang="fr-FR" dirty="0"/>
          </a:p>
        </p:txBody>
      </p:sp>
      <p:sp>
        <p:nvSpPr>
          <p:cNvPr id="4" name="Titre 3"/>
          <p:cNvSpPr>
            <a:spLocks noGrp="1"/>
          </p:cNvSpPr>
          <p:nvPr>
            <p:ph type="title"/>
          </p:nvPr>
        </p:nvSpPr>
        <p:spPr>
          <a:xfrm>
            <a:off x="457200" y="274638"/>
            <a:ext cx="8229600"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i="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3.Homogénéité</a:t>
            </a:r>
            <a:endParaRPr lang="fr-F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8" name="Espace réservé de la date 7"/>
          <p:cNvSpPr>
            <a:spLocks noGrp="1"/>
          </p:cNvSpPr>
          <p:nvPr>
            <p:ph type="dt" sz="half" idx="10"/>
          </p:nvPr>
        </p:nvSpPr>
        <p:spPr/>
        <p:txBody>
          <a:bodyPr/>
          <a:lstStyle/>
          <a:p>
            <a:fld id="{6C0D5753-BC10-4427-B7E7-205F5F9EE055}" type="datetime1">
              <a:rPr lang="fr-FR" smtClean="0"/>
              <a:pPr/>
              <a:t>04/04/2010</a:t>
            </a:fld>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30</a:t>
            </a:fld>
            <a:endParaRPr lang="fr-BE"/>
          </a:p>
        </p:txBody>
      </p:sp>
      <p:sp>
        <p:nvSpPr>
          <p:cNvPr id="10" name="Espace réservé du pied de page 9"/>
          <p:cNvSpPr>
            <a:spLocks noGrp="1"/>
          </p:cNvSpPr>
          <p:nvPr>
            <p:ph type="ftr" sz="quarter" idx="11"/>
          </p:nvPr>
        </p:nvSpPr>
        <p:spPr/>
        <p:txBody>
          <a:bodyPr/>
          <a:lstStyle/>
          <a:p>
            <a:r>
              <a:rPr lang="fr-FR" smtClean="0"/>
              <a:t>Combustibles et lubrifiants                              FORMATEUR: BELLOUMI AHMED</a:t>
            </a:r>
            <a:endParaRPr lang="fr-BE"/>
          </a:p>
        </p:txBody>
      </p:sp>
    </p:spTree>
  </p:cSld>
  <p:clrMapOvr>
    <a:masterClrMapping/>
  </p:clrMapOvr>
  <p:transition spd="slow">
    <p:wheel/>
    <p:sndAc>
      <p:stSnd>
        <p:snd r:embed="rId2" name="camera.wav" builtIn="1"/>
      </p:stSnd>
    </p:sndAc>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857232"/>
            <a:ext cx="9144000" cy="5429264"/>
          </a:xfrm>
        </p:spPr>
        <p:txBody>
          <a:bodyPr>
            <a:normAutofit fontScale="77500" lnSpcReduction="20000"/>
          </a:bodyPr>
          <a:lstStyle/>
          <a:p>
            <a:pPr>
              <a:buNone/>
            </a:pPr>
            <a:r>
              <a:rPr lang="fr-FR" b="1" dirty="0" smtClean="0"/>
              <a:t>La formation du mélange débute par l'introduction du carburant dans l'air aspiré. Le remplissage des cylindres dépend des conditions de fonctionnement du moteur.</a:t>
            </a:r>
          </a:p>
          <a:p>
            <a:pPr>
              <a:buNone/>
            </a:pPr>
            <a:r>
              <a:rPr lang="fr-FR" sz="2600" b="1" u="sng" dirty="0" smtClean="0">
                <a:solidFill>
                  <a:srgbClr val="CC0066"/>
                </a:solidFill>
              </a:rPr>
              <a:t>Le dosage vise à adapter la quantité du carburant à la quantité d'air.</a:t>
            </a:r>
          </a:p>
          <a:p>
            <a:endParaRPr lang="fr-FR" b="1" dirty="0" smtClean="0"/>
          </a:p>
          <a:p>
            <a:pPr>
              <a:buNone/>
            </a:pPr>
            <a:r>
              <a:rPr lang="fr-FR" b="1" dirty="0" smtClean="0">
                <a:solidFill>
                  <a:srgbClr val="FF0000"/>
                </a:solidFill>
              </a:rPr>
              <a:t>   </a:t>
            </a:r>
            <a:r>
              <a:rPr lang="fr-FR" b="1" u="sng" dirty="0" smtClean="0">
                <a:solidFill>
                  <a:srgbClr val="FF0000"/>
                </a:solidFill>
              </a:rPr>
              <a:t>d :dosage</a:t>
            </a:r>
            <a:r>
              <a:rPr lang="fr-FR" b="1" dirty="0" smtClean="0">
                <a:solidFill>
                  <a:srgbClr val="FF0000"/>
                </a:solidFill>
              </a:rPr>
              <a:t>             d =</a:t>
            </a:r>
          </a:p>
          <a:p>
            <a:pPr>
              <a:buNone/>
            </a:pPr>
            <a:endParaRPr lang="fr-FR" b="1" dirty="0" smtClean="0"/>
          </a:p>
          <a:p>
            <a:pPr>
              <a:buNone/>
            </a:pPr>
            <a:endParaRPr lang="fr-FR" b="1" dirty="0" smtClean="0"/>
          </a:p>
          <a:p>
            <a:pPr>
              <a:buNone/>
            </a:pPr>
            <a:r>
              <a:rPr lang="fr-FR" b="1" dirty="0" smtClean="0"/>
              <a:t>Le dosage parfait ou stœchiométrique est le résultat d'une combustion</a:t>
            </a:r>
          </a:p>
          <a:p>
            <a:pPr>
              <a:buNone/>
            </a:pPr>
            <a:r>
              <a:rPr lang="fr-FR" b="1" dirty="0" smtClean="0"/>
              <a:t>       complète du carburant par l'apport juste nécessaire d'oxygène.</a:t>
            </a:r>
          </a:p>
          <a:p>
            <a:pPr>
              <a:buNone/>
            </a:pPr>
            <a:endParaRPr lang="fr-FR" b="1" dirty="0" smtClean="0"/>
          </a:p>
          <a:p>
            <a:pPr>
              <a:buNone/>
            </a:pPr>
            <a:r>
              <a:rPr lang="fr-FR" sz="2300" b="1" u="sng" dirty="0" smtClean="0">
                <a:solidFill>
                  <a:srgbClr val="FF0000"/>
                </a:solidFill>
              </a:rPr>
              <a:t>Equation de la combustion stœchiométrique (idéale)</a:t>
            </a:r>
          </a:p>
          <a:p>
            <a:endParaRPr lang="fr-FR" sz="2300" b="1" u="sng" dirty="0" smtClean="0">
              <a:solidFill>
                <a:srgbClr val="7030A0"/>
              </a:solidFill>
            </a:endParaRPr>
          </a:p>
          <a:p>
            <a:pPr>
              <a:buNone/>
            </a:pPr>
            <a:r>
              <a:rPr lang="pt-BR" sz="2300" b="1" dirty="0" smtClean="0">
                <a:solidFill>
                  <a:srgbClr val="FFFF00"/>
                </a:solidFill>
              </a:rPr>
              <a:t>      </a:t>
            </a:r>
            <a:r>
              <a:rPr lang="pt-BR" sz="2500" b="1" dirty="0" smtClean="0">
                <a:solidFill>
                  <a:srgbClr val="FF0000"/>
                </a:solidFill>
              </a:rPr>
              <a:t>C7 H16 + ....(O2+3.76 N2 ) </a:t>
            </a:r>
            <a:r>
              <a:rPr lang="fr-FR" sz="2500" b="1" dirty="0" smtClean="0">
                <a:solidFill>
                  <a:srgbClr val="FF0000"/>
                </a:solidFill>
                <a:latin typeface="Cambria Math"/>
                <a:ea typeface="Cambria Math"/>
              </a:rPr>
              <a:t>⟹</a:t>
            </a:r>
            <a:r>
              <a:rPr lang="pt-BR" sz="2500" b="1" dirty="0" smtClean="0">
                <a:solidFill>
                  <a:srgbClr val="FF0000"/>
                </a:solidFill>
              </a:rPr>
              <a:t> ....CO2 + .... H2O + ...... N2 + Qcal</a:t>
            </a:r>
          </a:p>
          <a:p>
            <a:pPr algn="ctr">
              <a:buNone/>
            </a:pPr>
            <a:r>
              <a:rPr lang="pt-BR" sz="2500" b="1" dirty="0" smtClean="0">
                <a:solidFill>
                  <a:srgbClr val="FF0000"/>
                </a:solidFill>
              </a:rPr>
              <a:t>C16H34 + .... (O2+3.76 N2 ) </a:t>
            </a:r>
            <a:r>
              <a:rPr lang="fr-FR" sz="2500" b="1" dirty="0" smtClean="0">
                <a:solidFill>
                  <a:srgbClr val="FF0000"/>
                </a:solidFill>
                <a:latin typeface="Cambria Math"/>
                <a:ea typeface="Cambria Math"/>
              </a:rPr>
              <a:t>⟹ </a:t>
            </a:r>
            <a:r>
              <a:rPr lang="pt-BR" sz="2500" b="1" dirty="0" smtClean="0">
                <a:solidFill>
                  <a:srgbClr val="FF0000"/>
                </a:solidFill>
              </a:rPr>
              <a:t>....CO2 + .... H2O + ........ N2 + Qcal</a:t>
            </a:r>
            <a:endParaRPr lang="fr-FR" sz="2500" b="1" dirty="0">
              <a:solidFill>
                <a:srgbClr val="FF0000"/>
              </a:solidFill>
            </a:endParaRPr>
          </a:p>
        </p:txBody>
      </p:sp>
      <p:sp>
        <p:nvSpPr>
          <p:cNvPr id="2" name="Titre 1"/>
          <p:cNvSpPr>
            <a:spLocks noGrp="1"/>
          </p:cNvSpPr>
          <p:nvPr>
            <p:ph type="title"/>
          </p:nvPr>
        </p:nvSpPr>
        <p:spPr>
          <a:xfrm>
            <a:off x="214282" y="-285776"/>
            <a:ext cx="8929718" cy="1477328"/>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
            </a:r>
            <a:br>
              <a:rPr lang="fr-FR"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br>
            <a:r>
              <a:rPr lang="fr-FR"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4. Dosage</a:t>
            </a:r>
            <a:br>
              <a:rPr lang="fr-FR"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br>
            <a:endParaRPr lang="fr-FR"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endParaRPr>
          </a:p>
        </p:txBody>
      </p:sp>
      <p:sp>
        <p:nvSpPr>
          <p:cNvPr id="5" name="ZoneTexte 4"/>
          <p:cNvSpPr txBox="1"/>
          <p:nvPr/>
        </p:nvSpPr>
        <p:spPr>
          <a:xfrm>
            <a:off x="3286116" y="2285992"/>
            <a:ext cx="4071966" cy="369332"/>
          </a:xfrm>
          <a:prstGeom prst="rect">
            <a:avLst/>
          </a:prstGeom>
          <a:noFill/>
        </p:spPr>
        <p:txBody>
          <a:bodyPr wrap="square" rtlCol="0">
            <a:spAutoFit/>
          </a:bodyPr>
          <a:lstStyle/>
          <a:p>
            <a:pPr algn="ctr">
              <a:buNone/>
            </a:pPr>
            <a:r>
              <a:rPr lang="fr-FR" b="1" dirty="0" smtClean="0">
                <a:solidFill>
                  <a:srgbClr val="FF0000"/>
                </a:solidFill>
              </a:rPr>
              <a:t>masse d'essence ramenée à l'unité</a:t>
            </a:r>
          </a:p>
        </p:txBody>
      </p:sp>
      <p:sp>
        <p:nvSpPr>
          <p:cNvPr id="6" name="ZoneTexte 5"/>
          <p:cNvSpPr txBox="1"/>
          <p:nvPr/>
        </p:nvSpPr>
        <p:spPr>
          <a:xfrm>
            <a:off x="3571868" y="2714620"/>
            <a:ext cx="3500462" cy="369332"/>
          </a:xfrm>
          <a:prstGeom prst="rect">
            <a:avLst/>
          </a:prstGeom>
          <a:noFill/>
        </p:spPr>
        <p:txBody>
          <a:bodyPr wrap="square" rtlCol="0">
            <a:spAutoFit/>
          </a:bodyPr>
          <a:lstStyle/>
          <a:p>
            <a:pPr algn="ctr">
              <a:buNone/>
            </a:pPr>
            <a:r>
              <a:rPr lang="fr-FR" b="1" dirty="0" smtClean="0">
                <a:solidFill>
                  <a:srgbClr val="FF0000"/>
                </a:solidFill>
              </a:rPr>
              <a:t>masse d'air correspond ante</a:t>
            </a:r>
          </a:p>
        </p:txBody>
      </p:sp>
      <p:cxnSp>
        <p:nvCxnSpPr>
          <p:cNvPr id="8" name="Connecteur droit 7"/>
          <p:cNvCxnSpPr/>
          <p:nvPr/>
        </p:nvCxnSpPr>
        <p:spPr>
          <a:xfrm>
            <a:off x="3214678" y="2643182"/>
            <a:ext cx="3929090"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Espace réservé de la date 10"/>
          <p:cNvSpPr>
            <a:spLocks noGrp="1"/>
          </p:cNvSpPr>
          <p:nvPr>
            <p:ph type="dt" sz="half" idx="10"/>
          </p:nvPr>
        </p:nvSpPr>
        <p:spPr/>
        <p:txBody>
          <a:bodyPr/>
          <a:lstStyle/>
          <a:p>
            <a:fld id="{3C23303C-5BDF-496C-941C-5C12E56A39AF}" type="datetime1">
              <a:rPr lang="fr-FR" smtClean="0"/>
              <a:pPr/>
              <a:t>04/04/2010</a:t>
            </a:fld>
            <a:endParaRPr lang="fr-BE"/>
          </a:p>
        </p:txBody>
      </p:sp>
      <p:sp>
        <p:nvSpPr>
          <p:cNvPr id="12" name="Espace réservé du numéro de diapositive 11"/>
          <p:cNvSpPr>
            <a:spLocks noGrp="1"/>
          </p:cNvSpPr>
          <p:nvPr>
            <p:ph type="sldNum" sz="quarter" idx="12"/>
          </p:nvPr>
        </p:nvSpPr>
        <p:spPr/>
        <p:txBody>
          <a:bodyPr/>
          <a:lstStyle/>
          <a:p>
            <a:fld id="{CF4668DC-857F-487D-BFFA-8C0CA5037977}" type="slidenum">
              <a:rPr lang="fr-BE" smtClean="0"/>
              <a:pPr/>
              <a:t>31</a:t>
            </a:fld>
            <a:endParaRPr lang="fr-BE"/>
          </a:p>
        </p:txBody>
      </p:sp>
      <p:sp>
        <p:nvSpPr>
          <p:cNvPr id="13" name="Espace réservé du pied de page 12"/>
          <p:cNvSpPr>
            <a:spLocks noGrp="1"/>
          </p:cNvSpPr>
          <p:nvPr>
            <p:ph type="ftr" sz="quarter" idx="11"/>
          </p:nvPr>
        </p:nvSpPr>
        <p:spPr/>
        <p:txBody>
          <a:bodyPr/>
          <a:lstStyle/>
          <a:p>
            <a:r>
              <a:rPr lang="fr-FR" smtClean="0"/>
              <a:t>Combustibles et lubrifiants                              FORMATEUR: BELLOUMI AHMED</a:t>
            </a:r>
            <a:endParaRPr lang="fr-BE"/>
          </a:p>
        </p:txBody>
      </p:sp>
    </p:spTree>
  </p:cSld>
  <p:clrMapOvr>
    <a:masterClrMapping/>
  </p:clrMapOvr>
  <p:transition spd="slow">
    <p:wheel/>
    <p:sndAc>
      <p:stSnd>
        <p:snd r:embed="rId2" name="camera.wav" builtIn="1"/>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85720" y="1214422"/>
            <a:ext cx="8858280" cy="5857916"/>
          </a:xfrm>
        </p:spPr>
        <p:txBody>
          <a:bodyPr/>
          <a:lstStyle/>
          <a:p>
            <a:pPr>
              <a:buNone/>
            </a:pPr>
            <a:r>
              <a:rPr lang="fr-FR" b="1" u="sng" dirty="0" smtClean="0">
                <a:solidFill>
                  <a:srgbClr val="FF0000"/>
                </a:solidFill>
              </a:rPr>
              <a:t>avec comme masse atomique molaire:</a:t>
            </a:r>
          </a:p>
          <a:p>
            <a:pPr>
              <a:buNone/>
            </a:pPr>
            <a:r>
              <a:rPr lang="fr-FR" b="1" dirty="0" smtClean="0"/>
              <a:t>   - Azote 14 g . mol-1 - Hydrogène 1 g . mol-1</a:t>
            </a:r>
          </a:p>
          <a:p>
            <a:pPr>
              <a:buNone/>
            </a:pPr>
            <a:r>
              <a:rPr lang="fr-FR" b="1" dirty="0" smtClean="0"/>
              <a:t>   - Carbone 12 g . mol-1 - Oxygène 16 g . mol-1</a:t>
            </a:r>
          </a:p>
          <a:p>
            <a:pPr>
              <a:buNone/>
            </a:pPr>
            <a:r>
              <a:rPr lang="fr-FR" b="1" u="sng" dirty="0" smtClean="0">
                <a:solidFill>
                  <a:srgbClr val="FF0000"/>
                </a:solidFill>
              </a:rPr>
              <a:t>Essence</a:t>
            </a:r>
          </a:p>
          <a:p>
            <a:r>
              <a:rPr lang="fr-FR" b="1" dirty="0" smtClean="0"/>
              <a:t>d stœchiométrique = 1/15.1</a:t>
            </a:r>
          </a:p>
          <a:p>
            <a:r>
              <a:rPr lang="fr-FR" b="1" dirty="0" smtClean="0"/>
              <a:t>D réel =1/14.7</a:t>
            </a:r>
          </a:p>
          <a:p>
            <a:pPr>
              <a:buNone/>
            </a:pPr>
            <a:r>
              <a:rPr lang="fr-FR" b="1" u="sng" dirty="0" smtClean="0">
                <a:solidFill>
                  <a:srgbClr val="FF0000"/>
                </a:solidFill>
              </a:rPr>
              <a:t>Gazole</a:t>
            </a:r>
          </a:p>
          <a:p>
            <a:r>
              <a:rPr lang="fr-FR" b="1" dirty="0" smtClean="0"/>
              <a:t>d stœchiométrique = 1/14.88</a:t>
            </a:r>
          </a:p>
          <a:p>
            <a:r>
              <a:rPr lang="fr-FR" b="1" dirty="0" smtClean="0"/>
              <a:t>d réel =1/15.5</a:t>
            </a:r>
          </a:p>
        </p:txBody>
      </p:sp>
      <p:sp>
        <p:nvSpPr>
          <p:cNvPr id="2" name="Titre 1"/>
          <p:cNvSpPr>
            <a:spLocks noGrp="1"/>
          </p:cNvSpPr>
          <p:nvPr>
            <p:ph type="title"/>
          </p:nvPr>
        </p:nvSpPr>
        <p:spPr>
          <a:xfrm>
            <a:off x="0" y="142852"/>
            <a:ext cx="9144000" cy="707886"/>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0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Calcul du dosage </a:t>
            </a:r>
            <a:r>
              <a:rPr lang="fr-FR" sz="4000" b="1" i="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stoechiométrique</a:t>
            </a:r>
            <a:r>
              <a:rPr lang="fr-FR" sz="40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 </a:t>
            </a:r>
          </a:p>
        </p:txBody>
      </p:sp>
      <p:sp>
        <p:nvSpPr>
          <p:cNvPr id="7" name="Espace réservé de la date 6"/>
          <p:cNvSpPr>
            <a:spLocks noGrp="1"/>
          </p:cNvSpPr>
          <p:nvPr>
            <p:ph type="dt" sz="half" idx="10"/>
          </p:nvPr>
        </p:nvSpPr>
        <p:spPr/>
        <p:txBody>
          <a:bodyPr/>
          <a:lstStyle/>
          <a:p>
            <a:fld id="{FFA520E3-3BCC-450F-AC95-2AB6D58F9F2D}" type="datetime1">
              <a:rPr lang="fr-FR" smtClean="0"/>
              <a:pPr/>
              <a:t>04/04/2010</a:t>
            </a:fld>
            <a:endParaRPr lang="fr-BE"/>
          </a:p>
        </p:txBody>
      </p:sp>
      <p:sp>
        <p:nvSpPr>
          <p:cNvPr id="8" name="Espace réservé du numéro de diapositive 7"/>
          <p:cNvSpPr>
            <a:spLocks noGrp="1"/>
          </p:cNvSpPr>
          <p:nvPr>
            <p:ph type="sldNum" sz="quarter" idx="12"/>
          </p:nvPr>
        </p:nvSpPr>
        <p:spPr/>
        <p:txBody>
          <a:bodyPr/>
          <a:lstStyle/>
          <a:p>
            <a:fld id="{CF4668DC-857F-487D-BFFA-8C0CA5037977}" type="slidenum">
              <a:rPr lang="fr-BE" smtClean="0"/>
              <a:pPr/>
              <a:t>32</a:t>
            </a:fld>
            <a:endParaRPr lang="fr-BE"/>
          </a:p>
        </p:txBody>
      </p:sp>
      <p:sp>
        <p:nvSpPr>
          <p:cNvPr id="9" name="Espace réservé du pied de page 8"/>
          <p:cNvSpPr>
            <a:spLocks noGrp="1"/>
          </p:cNvSpPr>
          <p:nvPr>
            <p:ph type="ftr" sz="quarter" idx="11"/>
          </p:nvPr>
        </p:nvSpPr>
        <p:spPr/>
        <p:txBody>
          <a:bodyPr/>
          <a:lstStyle/>
          <a:p>
            <a:r>
              <a:rPr lang="fr-FR" smtClean="0"/>
              <a:t>Combustibles et lubrifiants                              FORMATEUR: BELLOUMI AHMED</a:t>
            </a:r>
            <a:endParaRPr lang="fr-BE"/>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45" presetClass="entr" presetSubtype="0" fill="hold" nodeType="clickEffect">
                                  <p:stCondLst>
                                    <p:cond delay="0"/>
                                  </p:stCondLst>
                                  <p:iterate type="lt">
                                    <p:tmPct val="10000"/>
                                  </p:iterate>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2000"/>
                                        <p:tgtEl>
                                          <p:spTgt spid="3">
                                            <p:txEl>
                                              <p:pRg st="1" end="1"/>
                                            </p:txEl>
                                          </p:spTgt>
                                        </p:tgtEl>
                                      </p:cBhvr>
                                    </p:animEffect>
                                    <p:anim calcmode="lin" valueType="num">
                                      <p:cBhvr>
                                        <p:cTn id="20"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21"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45" presetClass="entr" presetSubtype="0" fill="hold" nodeType="clickEffect">
                                  <p:stCondLst>
                                    <p:cond delay="0"/>
                                  </p:stCondLst>
                                  <p:iterate type="lt">
                                    <p:tmPct val="10000"/>
                                  </p:iterate>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2000"/>
                                        <p:tgtEl>
                                          <p:spTgt spid="3">
                                            <p:txEl>
                                              <p:pRg st="2" end="2"/>
                                            </p:txEl>
                                          </p:spTgt>
                                        </p:tgtEl>
                                      </p:cBhvr>
                                    </p:animEffect>
                                    <p:anim calcmode="lin" valueType="num">
                                      <p:cBhvr>
                                        <p:cTn id="27"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28"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25" presetClass="entr" presetSubtype="0" fill="hold"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p:cTn id="33"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34"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35"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36"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37"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38"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39"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40" dur="1000" decel="50000">
                                          <p:stCondLst>
                                            <p:cond delay="0"/>
                                          </p:stCondLst>
                                        </p:cTn>
                                        <p:tgtEl>
                                          <p:spTgt spid="3">
                                            <p:txEl>
                                              <p:pRg st="3" end="3"/>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4" presetClass="entr" presetSubtype="16" fill="hold" nodeType="clickEffect">
                                  <p:stCondLst>
                                    <p:cond delay="0"/>
                                  </p:stCondLst>
                                  <p:childTnLst>
                                    <p:set>
                                      <p:cBhvr>
                                        <p:cTn id="44" dur="1" fill="hold">
                                          <p:stCondLst>
                                            <p:cond delay="0"/>
                                          </p:stCondLst>
                                        </p:cTn>
                                        <p:tgtEl>
                                          <p:spTgt spid="3">
                                            <p:txEl>
                                              <p:pRg st="4" end="4"/>
                                            </p:txEl>
                                          </p:spTgt>
                                        </p:tgtEl>
                                        <p:attrNameLst>
                                          <p:attrName>style.visibility</p:attrName>
                                        </p:attrNameLst>
                                      </p:cBhvr>
                                      <p:to>
                                        <p:strVal val="visible"/>
                                      </p:to>
                                    </p:set>
                                    <p:animEffect transition="in" filter="box(in)">
                                      <p:cBhvr>
                                        <p:cTn id="45" dur="500"/>
                                        <p:tgtEl>
                                          <p:spTgt spid="3">
                                            <p:txEl>
                                              <p:pRg st="4" end="4"/>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37" presetClass="entr" presetSubtype="0" fill="hold" nodeType="clickEffect">
                                  <p:stCondLst>
                                    <p:cond delay="0"/>
                                  </p:stCondLst>
                                  <p:childTnLst>
                                    <p:set>
                                      <p:cBhvr>
                                        <p:cTn id="49" dur="1" fill="hold">
                                          <p:stCondLst>
                                            <p:cond delay="0"/>
                                          </p:stCondLst>
                                        </p:cTn>
                                        <p:tgtEl>
                                          <p:spTgt spid="3">
                                            <p:txEl>
                                              <p:pRg st="5" end="5"/>
                                            </p:txEl>
                                          </p:spTgt>
                                        </p:tgtEl>
                                        <p:attrNameLst>
                                          <p:attrName>style.visibility</p:attrName>
                                        </p:attrNameLst>
                                      </p:cBhvr>
                                      <p:to>
                                        <p:strVal val="visible"/>
                                      </p:to>
                                    </p:set>
                                    <p:animEffect transition="in" filter="fade">
                                      <p:cBhvr>
                                        <p:cTn id="50" dur="1000"/>
                                        <p:tgtEl>
                                          <p:spTgt spid="3">
                                            <p:txEl>
                                              <p:pRg st="5" end="5"/>
                                            </p:txEl>
                                          </p:spTgt>
                                        </p:tgtEl>
                                      </p:cBhvr>
                                    </p:animEffect>
                                    <p:anim calcmode="lin" valueType="num">
                                      <p:cBhvr>
                                        <p:cTn id="5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2"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53"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8" presetClass="entr" presetSubtype="16" fill="hold" nodeType="clickEffect">
                                  <p:stCondLst>
                                    <p:cond delay="0"/>
                                  </p:stCondLst>
                                  <p:childTnLst>
                                    <p:set>
                                      <p:cBhvr>
                                        <p:cTn id="57" dur="1" fill="hold">
                                          <p:stCondLst>
                                            <p:cond delay="0"/>
                                          </p:stCondLst>
                                        </p:cTn>
                                        <p:tgtEl>
                                          <p:spTgt spid="3">
                                            <p:txEl>
                                              <p:pRg st="6" end="6"/>
                                            </p:txEl>
                                          </p:spTgt>
                                        </p:tgtEl>
                                        <p:attrNameLst>
                                          <p:attrName>style.visibility</p:attrName>
                                        </p:attrNameLst>
                                      </p:cBhvr>
                                      <p:to>
                                        <p:strVal val="visible"/>
                                      </p:to>
                                    </p:set>
                                    <p:animEffect transition="in" filter="diamond(in)">
                                      <p:cBhvr>
                                        <p:cTn id="58" dur="2000"/>
                                        <p:tgtEl>
                                          <p:spTgt spid="3">
                                            <p:txEl>
                                              <p:pRg st="6" end="6"/>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3" presetClass="entr" presetSubtype="10" fill="hold"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blinds(horizontal)">
                                      <p:cBhvr>
                                        <p:cTn id="63" dur="500"/>
                                        <p:tgtEl>
                                          <p:spTgt spid="3">
                                            <p:txEl>
                                              <p:pRg st="7" end="7"/>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8" presetClass="entr" presetSubtype="16" fill="hold" nodeType="clickEffect">
                                  <p:stCondLst>
                                    <p:cond delay="0"/>
                                  </p:stCondLst>
                                  <p:childTnLst>
                                    <p:set>
                                      <p:cBhvr>
                                        <p:cTn id="67" dur="1" fill="hold">
                                          <p:stCondLst>
                                            <p:cond delay="0"/>
                                          </p:stCondLst>
                                        </p:cTn>
                                        <p:tgtEl>
                                          <p:spTgt spid="3">
                                            <p:txEl>
                                              <p:pRg st="8" end="8"/>
                                            </p:txEl>
                                          </p:spTgt>
                                        </p:tgtEl>
                                        <p:attrNameLst>
                                          <p:attrName>style.visibility</p:attrName>
                                        </p:attrNameLst>
                                      </p:cBhvr>
                                      <p:to>
                                        <p:strVal val="visible"/>
                                      </p:to>
                                    </p:set>
                                    <p:animEffect transition="in" filter="diamond(in)">
                                      <p:cBhvr>
                                        <p:cTn id="68"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285860"/>
            <a:ext cx="9144000" cy="4929222"/>
          </a:xfrm>
        </p:spPr>
        <p:txBody>
          <a:bodyPr>
            <a:normAutofit/>
          </a:bodyPr>
          <a:lstStyle/>
          <a:p>
            <a:pPr>
              <a:buNone/>
            </a:pPr>
            <a:r>
              <a:rPr lang="fr-FR" sz="2600" b="1" dirty="0" smtClean="0"/>
              <a:t>Pour des raisons techniques liées à l'architecture et au fonctionnement du moteur, le dosage utilisé ne sera pas forcément le dosage stœchiométrique.</a:t>
            </a:r>
          </a:p>
          <a:p>
            <a:endParaRPr lang="fr-FR" sz="2600" b="1" dirty="0" smtClean="0"/>
          </a:p>
          <a:p>
            <a:pPr>
              <a:buNone/>
            </a:pPr>
            <a:r>
              <a:rPr lang="fr-FR" sz="2600" b="1" dirty="0" smtClean="0"/>
              <a:t>Au-delà des limites ou le dosage est trop riche </a:t>
            </a:r>
            <a:r>
              <a:rPr lang="fr-FR" sz="2600" b="1" dirty="0" smtClean="0">
                <a:solidFill>
                  <a:srgbClr val="FF0000"/>
                </a:solidFill>
              </a:rPr>
              <a:t>(1/ 8) </a:t>
            </a:r>
            <a:r>
              <a:rPr lang="fr-FR" sz="2600" b="1" dirty="0" smtClean="0"/>
              <a:t>ou trop pauvre (</a:t>
            </a:r>
            <a:r>
              <a:rPr lang="fr-FR" sz="2600" b="1" dirty="0" smtClean="0">
                <a:solidFill>
                  <a:srgbClr val="FF0000"/>
                </a:solidFill>
              </a:rPr>
              <a:t>1/ 21)</a:t>
            </a:r>
            <a:r>
              <a:rPr lang="fr-FR" sz="2600" b="1" dirty="0" smtClean="0"/>
              <a:t>,</a:t>
            </a:r>
            <a:r>
              <a:rPr lang="fr-FR" sz="2600" b="1" dirty="0" smtClean="0">
                <a:solidFill>
                  <a:srgbClr val="FF0000"/>
                </a:solidFill>
              </a:rPr>
              <a:t> </a:t>
            </a:r>
            <a:r>
              <a:rPr lang="fr-FR" sz="2600" b="1" dirty="0" smtClean="0"/>
              <a:t>la combustion devient impossible.</a:t>
            </a:r>
          </a:p>
          <a:p>
            <a:endParaRPr lang="fr-FR" sz="2600" b="1" dirty="0" smtClean="0"/>
          </a:p>
          <a:p>
            <a:pPr>
              <a:buNone/>
            </a:pPr>
            <a:r>
              <a:rPr lang="fr-FR" sz="2600" b="1" dirty="0" smtClean="0"/>
              <a:t>On va faire varier le dosage du mélange entre les limites d'inflammabilité, et on note pour chaque point la puissance obtenue.</a:t>
            </a:r>
            <a:endParaRPr lang="fr-FR" sz="2600" b="1" dirty="0"/>
          </a:p>
        </p:txBody>
      </p:sp>
      <p:sp>
        <p:nvSpPr>
          <p:cNvPr id="2" name="Titre 1"/>
          <p:cNvSpPr>
            <a:spLocks noGrp="1"/>
          </p:cNvSpPr>
          <p:nvPr>
            <p:ph type="title"/>
          </p:nvPr>
        </p:nvSpPr>
        <p:spPr>
          <a:xfrm>
            <a:off x="500034" y="214290"/>
            <a:ext cx="8229600" cy="553998"/>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Définition du dosage optimal:</a:t>
            </a:r>
          </a:p>
        </p:txBody>
      </p:sp>
      <p:sp>
        <p:nvSpPr>
          <p:cNvPr id="7" name="Espace réservé de la date 6"/>
          <p:cNvSpPr>
            <a:spLocks noGrp="1"/>
          </p:cNvSpPr>
          <p:nvPr>
            <p:ph type="dt" sz="half" idx="10"/>
          </p:nvPr>
        </p:nvSpPr>
        <p:spPr/>
        <p:txBody>
          <a:bodyPr/>
          <a:lstStyle/>
          <a:p>
            <a:fld id="{01B81D81-AF17-47FE-99D8-CFCD634699E4}" type="datetime1">
              <a:rPr lang="fr-FR" smtClean="0"/>
              <a:pPr/>
              <a:t>04/04/2010</a:t>
            </a:fld>
            <a:endParaRPr lang="fr-BE"/>
          </a:p>
        </p:txBody>
      </p:sp>
      <p:sp>
        <p:nvSpPr>
          <p:cNvPr id="8" name="Espace réservé du numéro de diapositive 7"/>
          <p:cNvSpPr>
            <a:spLocks noGrp="1"/>
          </p:cNvSpPr>
          <p:nvPr>
            <p:ph type="sldNum" sz="quarter" idx="12"/>
          </p:nvPr>
        </p:nvSpPr>
        <p:spPr/>
        <p:txBody>
          <a:bodyPr/>
          <a:lstStyle/>
          <a:p>
            <a:fld id="{CF4668DC-857F-487D-BFFA-8C0CA5037977}" type="slidenum">
              <a:rPr lang="fr-BE" smtClean="0"/>
              <a:pPr/>
              <a:t>33</a:t>
            </a:fld>
            <a:endParaRPr lang="fr-BE"/>
          </a:p>
        </p:txBody>
      </p:sp>
      <p:sp>
        <p:nvSpPr>
          <p:cNvPr id="9" name="Espace réservé du pied de page 8"/>
          <p:cNvSpPr>
            <a:spLocks noGrp="1"/>
          </p:cNvSpPr>
          <p:nvPr>
            <p:ph type="ftr" sz="quarter" idx="11"/>
          </p:nvPr>
        </p:nvSpPr>
        <p:spPr/>
        <p:txBody>
          <a:bodyPr/>
          <a:lstStyle/>
          <a:p>
            <a:r>
              <a:rPr lang="fr-FR" smtClean="0"/>
              <a:t>Combustibles et lubrifiants                              FORMATEUR: BELLOUMI AHMED</a:t>
            </a:r>
            <a:endParaRPr lang="fr-BE"/>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000"/>
                                        <p:tgtEl>
                                          <p:spTgt spid="3">
                                            <p:txEl>
                                              <p:pRg st="4" end="4"/>
                                            </p:txEl>
                                          </p:spTgt>
                                        </p:tgtEl>
                                      </p:cBhvr>
                                    </p:animEffect>
                                    <p:anim calcmode="lin" valueType="num">
                                      <p:cBhvr>
                                        <p:cTn id="2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reeform 2"/>
          <p:cNvSpPr>
            <a:spLocks/>
          </p:cNvSpPr>
          <p:nvPr/>
        </p:nvSpPr>
        <p:spPr bwMode="auto">
          <a:xfrm>
            <a:off x="1095353" y="2328863"/>
            <a:ext cx="0" cy="1943100"/>
          </a:xfrm>
          <a:custGeom>
            <a:avLst/>
            <a:gdLst/>
            <a:ahLst/>
            <a:cxnLst>
              <a:cxn ang="0">
                <a:pos x="0" y="3060"/>
              </a:cxn>
              <a:cxn ang="0">
                <a:pos x="0" y="0"/>
              </a:cxn>
            </a:cxnLst>
            <a:rect l="0" t="0" r="r" b="b"/>
            <a:pathLst>
              <a:path h="3060">
                <a:moveTo>
                  <a:pt x="0" y="3060"/>
                </a:moveTo>
                <a:lnTo>
                  <a:pt x="0"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47" name="Freeform 3"/>
          <p:cNvSpPr>
            <a:spLocks/>
          </p:cNvSpPr>
          <p:nvPr/>
        </p:nvSpPr>
        <p:spPr bwMode="auto">
          <a:xfrm>
            <a:off x="1071538" y="4286256"/>
            <a:ext cx="2171700" cy="0"/>
          </a:xfrm>
          <a:custGeom>
            <a:avLst/>
            <a:gdLst/>
            <a:ahLst/>
            <a:cxnLst>
              <a:cxn ang="0">
                <a:pos x="0" y="0"/>
              </a:cxn>
              <a:cxn ang="0">
                <a:pos x="3420" y="0"/>
              </a:cxn>
            </a:cxnLst>
            <a:rect l="0" t="0" r="r" b="b"/>
            <a:pathLst>
              <a:path w="3420">
                <a:moveTo>
                  <a:pt x="0" y="0"/>
                </a:moveTo>
                <a:lnTo>
                  <a:pt x="3420"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48" name="Freeform 4"/>
          <p:cNvSpPr>
            <a:spLocks/>
          </p:cNvSpPr>
          <p:nvPr/>
        </p:nvSpPr>
        <p:spPr bwMode="auto">
          <a:xfrm>
            <a:off x="2962253" y="2557463"/>
            <a:ext cx="0" cy="1762125"/>
          </a:xfrm>
          <a:custGeom>
            <a:avLst/>
            <a:gdLst/>
            <a:ahLst/>
            <a:cxnLst>
              <a:cxn ang="0">
                <a:pos x="0" y="0"/>
              </a:cxn>
              <a:cxn ang="0">
                <a:pos x="0" y="2775"/>
              </a:cxn>
            </a:cxnLst>
            <a:rect l="0" t="0" r="r" b="b"/>
            <a:pathLst>
              <a:path h="2775">
                <a:moveTo>
                  <a:pt x="0" y="0"/>
                </a:moveTo>
                <a:lnTo>
                  <a:pt x="0" y="2775"/>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49" name="Freeform 5"/>
          <p:cNvSpPr>
            <a:spLocks/>
          </p:cNvSpPr>
          <p:nvPr/>
        </p:nvSpPr>
        <p:spPr bwMode="auto">
          <a:xfrm>
            <a:off x="1428727" y="2557462"/>
            <a:ext cx="45719" cy="1728793"/>
          </a:xfrm>
          <a:custGeom>
            <a:avLst/>
            <a:gdLst/>
            <a:ahLst/>
            <a:cxnLst>
              <a:cxn ang="0">
                <a:pos x="0" y="2700"/>
              </a:cxn>
              <a:cxn ang="0">
                <a:pos x="0" y="0"/>
              </a:cxn>
            </a:cxnLst>
            <a:rect l="0" t="0" r="r" b="b"/>
            <a:pathLst>
              <a:path h="2700">
                <a:moveTo>
                  <a:pt x="0" y="2700"/>
                </a:moveTo>
                <a:lnTo>
                  <a:pt x="0"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50" name="Freeform 6"/>
          <p:cNvSpPr>
            <a:spLocks/>
          </p:cNvSpPr>
          <p:nvPr/>
        </p:nvSpPr>
        <p:spPr bwMode="auto">
          <a:xfrm>
            <a:off x="1095353" y="4005263"/>
            <a:ext cx="333375" cy="247650"/>
          </a:xfrm>
          <a:custGeom>
            <a:avLst/>
            <a:gdLst/>
            <a:ahLst/>
            <a:cxnLst>
              <a:cxn ang="0">
                <a:pos x="525" y="0"/>
              </a:cxn>
              <a:cxn ang="0">
                <a:pos x="0" y="390"/>
              </a:cxn>
            </a:cxnLst>
            <a:rect l="0" t="0" r="r" b="b"/>
            <a:pathLst>
              <a:path w="525" h="390">
                <a:moveTo>
                  <a:pt x="525" y="0"/>
                </a:moveTo>
                <a:lnTo>
                  <a:pt x="0" y="39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51" name="Freeform 7"/>
          <p:cNvSpPr>
            <a:spLocks/>
          </p:cNvSpPr>
          <p:nvPr/>
        </p:nvSpPr>
        <p:spPr bwMode="auto">
          <a:xfrm>
            <a:off x="1095353" y="2757488"/>
            <a:ext cx="333375" cy="247650"/>
          </a:xfrm>
          <a:custGeom>
            <a:avLst/>
            <a:gdLst/>
            <a:ahLst/>
            <a:cxnLst>
              <a:cxn ang="0">
                <a:pos x="525" y="0"/>
              </a:cxn>
              <a:cxn ang="0">
                <a:pos x="0" y="390"/>
              </a:cxn>
            </a:cxnLst>
            <a:rect l="0" t="0" r="r" b="b"/>
            <a:pathLst>
              <a:path w="525" h="390">
                <a:moveTo>
                  <a:pt x="525" y="0"/>
                </a:moveTo>
                <a:lnTo>
                  <a:pt x="0" y="39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52" name="Freeform 8"/>
          <p:cNvSpPr>
            <a:spLocks/>
          </p:cNvSpPr>
          <p:nvPr/>
        </p:nvSpPr>
        <p:spPr bwMode="auto">
          <a:xfrm>
            <a:off x="1095353" y="3005138"/>
            <a:ext cx="333375" cy="247650"/>
          </a:xfrm>
          <a:custGeom>
            <a:avLst/>
            <a:gdLst/>
            <a:ahLst/>
            <a:cxnLst>
              <a:cxn ang="0">
                <a:pos x="525" y="0"/>
              </a:cxn>
              <a:cxn ang="0">
                <a:pos x="0" y="390"/>
              </a:cxn>
            </a:cxnLst>
            <a:rect l="0" t="0" r="r" b="b"/>
            <a:pathLst>
              <a:path w="525" h="390">
                <a:moveTo>
                  <a:pt x="525" y="0"/>
                </a:moveTo>
                <a:lnTo>
                  <a:pt x="0" y="39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53" name="Freeform 9"/>
          <p:cNvSpPr>
            <a:spLocks/>
          </p:cNvSpPr>
          <p:nvPr/>
        </p:nvSpPr>
        <p:spPr bwMode="auto">
          <a:xfrm>
            <a:off x="1095353" y="3252788"/>
            <a:ext cx="333375" cy="247650"/>
          </a:xfrm>
          <a:custGeom>
            <a:avLst/>
            <a:gdLst/>
            <a:ahLst/>
            <a:cxnLst>
              <a:cxn ang="0">
                <a:pos x="525" y="0"/>
              </a:cxn>
              <a:cxn ang="0">
                <a:pos x="0" y="390"/>
              </a:cxn>
            </a:cxnLst>
            <a:rect l="0" t="0" r="r" b="b"/>
            <a:pathLst>
              <a:path w="525" h="390">
                <a:moveTo>
                  <a:pt x="525" y="0"/>
                </a:moveTo>
                <a:lnTo>
                  <a:pt x="0" y="39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54" name="Freeform 10"/>
          <p:cNvSpPr>
            <a:spLocks/>
          </p:cNvSpPr>
          <p:nvPr/>
        </p:nvSpPr>
        <p:spPr bwMode="auto">
          <a:xfrm>
            <a:off x="1095353" y="3500438"/>
            <a:ext cx="333375" cy="257175"/>
          </a:xfrm>
          <a:custGeom>
            <a:avLst/>
            <a:gdLst/>
            <a:ahLst/>
            <a:cxnLst>
              <a:cxn ang="0">
                <a:pos x="525" y="0"/>
              </a:cxn>
              <a:cxn ang="0">
                <a:pos x="0" y="405"/>
              </a:cxn>
            </a:cxnLst>
            <a:rect l="0" t="0" r="r" b="b"/>
            <a:pathLst>
              <a:path w="525" h="405">
                <a:moveTo>
                  <a:pt x="525" y="0"/>
                </a:moveTo>
                <a:lnTo>
                  <a:pt x="0" y="405"/>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55" name="Freeform 11"/>
          <p:cNvSpPr>
            <a:spLocks/>
          </p:cNvSpPr>
          <p:nvPr/>
        </p:nvSpPr>
        <p:spPr bwMode="auto">
          <a:xfrm>
            <a:off x="1095353" y="3757613"/>
            <a:ext cx="333375" cy="247650"/>
          </a:xfrm>
          <a:custGeom>
            <a:avLst/>
            <a:gdLst/>
            <a:ahLst/>
            <a:cxnLst>
              <a:cxn ang="0">
                <a:pos x="525" y="0"/>
              </a:cxn>
              <a:cxn ang="0">
                <a:pos x="0" y="390"/>
              </a:cxn>
            </a:cxnLst>
            <a:rect l="0" t="0" r="r" b="b"/>
            <a:pathLst>
              <a:path w="525" h="390">
                <a:moveTo>
                  <a:pt x="525" y="0"/>
                </a:moveTo>
                <a:lnTo>
                  <a:pt x="0" y="39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56" name="Freeform 12"/>
          <p:cNvSpPr>
            <a:spLocks/>
          </p:cNvSpPr>
          <p:nvPr/>
        </p:nvSpPr>
        <p:spPr bwMode="auto">
          <a:xfrm>
            <a:off x="1085828" y="2500307"/>
            <a:ext cx="342900" cy="276232"/>
          </a:xfrm>
          <a:custGeom>
            <a:avLst/>
            <a:gdLst/>
            <a:ahLst/>
            <a:cxnLst>
              <a:cxn ang="0">
                <a:pos x="330" y="0"/>
              </a:cxn>
              <a:cxn ang="0">
                <a:pos x="0" y="255"/>
              </a:cxn>
            </a:cxnLst>
            <a:rect l="0" t="0" r="r" b="b"/>
            <a:pathLst>
              <a:path w="330" h="255">
                <a:moveTo>
                  <a:pt x="330" y="0"/>
                </a:moveTo>
                <a:lnTo>
                  <a:pt x="0" y="255"/>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57" name="Freeform 13"/>
          <p:cNvSpPr>
            <a:spLocks/>
          </p:cNvSpPr>
          <p:nvPr/>
        </p:nvSpPr>
        <p:spPr bwMode="auto">
          <a:xfrm>
            <a:off x="2962253" y="2557463"/>
            <a:ext cx="266700" cy="200025"/>
          </a:xfrm>
          <a:custGeom>
            <a:avLst/>
            <a:gdLst/>
            <a:ahLst/>
            <a:cxnLst>
              <a:cxn ang="0">
                <a:pos x="420" y="0"/>
              </a:cxn>
              <a:cxn ang="0">
                <a:pos x="0" y="315"/>
              </a:cxn>
            </a:cxnLst>
            <a:rect l="0" t="0" r="r" b="b"/>
            <a:pathLst>
              <a:path w="420" h="315">
                <a:moveTo>
                  <a:pt x="420" y="0"/>
                </a:moveTo>
                <a:lnTo>
                  <a:pt x="0" y="315"/>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58" name="Freeform 14"/>
          <p:cNvSpPr>
            <a:spLocks/>
          </p:cNvSpPr>
          <p:nvPr/>
        </p:nvSpPr>
        <p:spPr bwMode="auto">
          <a:xfrm>
            <a:off x="2962253" y="2776538"/>
            <a:ext cx="333375" cy="247650"/>
          </a:xfrm>
          <a:custGeom>
            <a:avLst/>
            <a:gdLst/>
            <a:ahLst/>
            <a:cxnLst>
              <a:cxn ang="0">
                <a:pos x="525" y="0"/>
              </a:cxn>
              <a:cxn ang="0">
                <a:pos x="0" y="390"/>
              </a:cxn>
            </a:cxnLst>
            <a:rect l="0" t="0" r="r" b="b"/>
            <a:pathLst>
              <a:path w="525" h="390">
                <a:moveTo>
                  <a:pt x="525" y="0"/>
                </a:moveTo>
                <a:lnTo>
                  <a:pt x="0" y="39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59" name="Freeform 15"/>
          <p:cNvSpPr>
            <a:spLocks/>
          </p:cNvSpPr>
          <p:nvPr/>
        </p:nvSpPr>
        <p:spPr bwMode="auto">
          <a:xfrm>
            <a:off x="2962253" y="3062288"/>
            <a:ext cx="333375" cy="247650"/>
          </a:xfrm>
          <a:custGeom>
            <a:avLst/>
            <a:gdLst/>
            <a:ahLst/>
            <a:cxnLst>
              <a:cxn ang="0">
                <a:pos x="525" y="0"/>
              </a:cxn>
              <a:cxn ang="0">
                <a:pos x="0" y="390"/>
              </a:cxn>
            </a:cxnLst>
            <a:rect l="0" t="0" r="r" b="b"/>
            <a:pathLst>
              <a:path w="525" h="390">
                <a:moveTo>
                  <a:pt x="525" y="0"/>
                </a:moveTo>
                <a:lnTo>
                  <a:pt x="0" y="39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60" name="Freeform 16"/>
          <p:cNvSpPr>
            <a:spLocks/>
          </p:cNvSpPr>
          <p:nvPr/>
        </p:nvSpPr>
        <p:spPr bwMode="auto">
          <a:xfrm>
            <a:off x="2962253" y="3348038"/>
            <a:ext cx="333375" cy="247650"/>
          </a:xfrm>
          <a:custGeom>
            <a:avLst/>
            <a:gdLst/>
            <a:ahLst/>
            <a:cxnLst>
              <a:cxn ang="0">
                <a:pos x="525" y="0"/>
              </a:cxn>
              <a:cxn ang="0">
                <a:pos x="0" y="390"/>
              </a:cxn>
            </a:cxnLst>
            <a:rect l="0" t="0" r="r" b="b"/>
            <a:pathLst>
              <a:path w="525" h="390">
                <a:moveTo>
                  <a:pt x="525" y="0"/>
                </a:moveTo>
                <a:lnTo>
                  <a:pt x="0" y="39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61" name="Freeform 17"/>
          <p:cNvSpPr>
            <a:spLocks/>
          </p:cNvSpPr>
          <p:nvPr/>
        </p:nvSpPr>
        <p:spPr bwMode="auto">
          <a:xfrm>
            <a:off x="2962253" y="3624263"/>
            <a:ext cx="333375" cy="257175"/>
          </a:xfrm>
          <a:custGeom>
            <a:avLst/>
            <a:gdLst/>
            <a:ahLst/>
            <a:cxnLst>
              <a:cxn ang="0">
                <a:pos x="525" y="0"/>
              </a:cxn>
              <a:cxn ang="0">
                <a:pos x="0" y="405"/>
              </a:cxn>
            </a:cxnLst>
            <a:rect l="0" t="0" r="r" b="b"/>
            <a:pathLst>
              <a:path w="525" h="405">
                <a:moveTo>
                  <a:pt x="525" y="0"/>
                </a:moveTo>
                <a:lnTo>
                  <a:pt x="0" y="405"/>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62" name="Freeform 18"/>
          <p:cNvSpPr>
            <a:spLocks/>
          </p:cNvSpPr>
          <p:nvPr/>
        </p:nvSpPr>
        <p:spPr bwMode="auto">
          <a:xfrm>
            <a:off x="2962253" y="3910013"/>
            <a:ext cx="333375" cy="247650"/>
          </a:xfrm>
          <a:custGeom>
            <a:avLst/>
            <a:gdLst/>
            <a:ahLst/>
            <a:cxnLst>
              <a:cxn ang="0">
                <a:pos x="525" y="0"/>
              </a:cxn>
              <a:cxn ang="0">
                <a:pos x="0" y="390"/>
              </a:cxn>
            </a:cxnLst>
            <a:rect l="0" t="0" r="r" b="b"/>
            <a:pathLst>
              <a:path w="525" h="390">
                <a:moveTo>
                  <a:pt x="525" y="0"/>
                </a:moveTo>
                <a:lnTo>
                  <a:pt x="0" y="39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63" name="Freeform 19"/>
          <p:cNvSpPr>
            <a:spLocks/>
          </p:cNvSpPr>
          <p:nvPr/>
        </p:nvSpPr>
        <p:spPr bwMode="auto">
          <a:xfrm>
            <a:off x="2162153" y="4233863"/>
            <a:ext cx="0" cy="104775"/>
          </a:xfrm>
          <a:custGeom>
            <a:avLst/>
            <a:gdLst/>
            <a:ahLst/>
            <a:cxnLst>
              <a:cxn ang="0">
                <a:pos x="0" y="0"/>
              </a:cxn>
              <a:cxn ang="0">
                <a:pos x="0" y="165"/>
              </a:cxn>
            </a:cxnLst>
            <a:rect l="0" t="0" r="r" b="b"/>
            <a:pathLst>
              <a:path h="165">
                <a:moveTo>
                  <a:pt x="0" y="0"/>
                </a:moveTo>
                <a:lnTo>
                  <a:pt x="0" y="165"/>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64" name="Freeform 20"/>
          <p:cNvSpPr>
            <a:spLocks/>
          </p:cNvSpPr>
          <p:nvPr/>
        </p:nvSpPr>
        <p:spPr bwMode="auto">
          <a:xfrm>
            <a:off x="1428728" y="3500438"/>
            <a:ext cx="1533525" cy="771525"/>
          </a:xfrm>
          <a:custGeom>
            <a:avLst/>
            <a:gdLst/>
            <a:ahLst/>
            <a:cxnLst>
              <a:cxn ang="0">
                <a:pos x="0" y="1215"/>
              </a:cxn>
              <a:cxn ang="0">
                <a:pos x="78" y="1124"/>
              </a:cxn>
              <a:cxn ang="0">
                <a:pos x="157" y="1035"/>
              </a:cxn>
              <a:cxn ang="0">
                <a:pos x="236" y="946"/>
              </a:cxn>
              <a:cxn ang="0">
                <a:pos x="315" y="858"/>
              </a:cxn>
              <a:cxn ang="0">
                <a:pos x="393" y="772"/>
              </a:cxn>
              <a:cxn ang="0">
                <a:pos x="472" y="687"/>
              </a:cxn>
              <a:cxn ang="0">
                <a:pos x="549" y="606"/>
              </a:cxn>
              <a:cxn ang="0">
                <a:pos x="626" y="528"/>
              </a:cxn>
              <a:cxn ang="0">
                <a:pos x="702" y="453"/>
              </a:cxn>
              <a:cxn ang="0">
                <a:pos x="778" y="382"/>
              </a:cxn>
              <a:cxn ang="0">
                <a:pos x="852" y="316"/>
              </a:cxn>
              <a:cxn ang="0">
                <a:pos x="925" y="254"/>
              </a:cxn>
              <a:cxn ang="0">
                <a:pos x="997" y="199"/>
              </a:cxn>
              <a:cxn ang="0">
                <a:pos x="1067" y="149"/>
              </a:cxn>
              <a:cxn ang="0">
                <a:pos x="1136" y="105"/>
              </a:cxn>
              <a:cxn ang="0">
                <a:pos x="1204" y="68"/>
              </a:cxn>
              <a:cxn ang="0">
                <a:pos x="1269" y="39"/>
              </a:cxn>
              <a:cxn ang="0">
                <a:pos x="1333" y="17"/>
              </a:cxn>
              <a:cxn ang="0">
                <a:pos x="1395" y="4"/>
              </a:cxn>
              <a:cxn ang="0">
                <a:pos x="1455" y="0"/>
              </a:cxn>
              <a:cxn ang="0">
                <a:pos x="1514" y="4"/>
              </a:cxn>
              <a:cxn ang="0">
                <a:pos x="1628" y="39"/>
              </a:cxn>
              <a:cxn ang="0">
                <a:pos x="1683" y="68"/>
              </a:cxn>
              <a:cxn ang="0">
                <a:pos x="1735" y="105"/>
              </a:cxn>
              <a:cxn ang="0">
                <a:pos x="1787" y="149"/>
              </a:cxn>
              <a:cxn ang="0">
                <a:pos x="1837" y="199"/>
              </a:cxn>
              <a:cxn ang="0">
                <a:pos x="1885" y="254"/>
              </a:cxn>
              <a:cxn ang="0">
                <a:pos x="1933" y="316"/>
              </a:cxn>
              <a:cxn ang="0">
                <a:pos x="1979" y="382"/>
              </a:cxn>
              <a:cxn ang="0">
                <a:pos x="2025" y="453"/>
              </a:cxn>
              <a:cxn ang="0">
                <a:pos x="2070" y="528"/>
              </a:cxn>
              <a:cxn ang="0">
                <a:pos x="2114" y="606"/>
              </a:cxn>
              <a:cxn ang="0">
                <a:pos x="2158" y="687"/>
              </a:cxn>
              <a:cxn ang="0">
                <a:pos x="2201" y="772"/>
              </a:cxn>
              <a:cxn ang="0">
                <a:pos x="2244" y="858"/>
              </a:cxn>
              <a:cxn ang="0">
                <a:pos x="2287" y="946"/>
              </a:cxn>
              <a:cxn ang="0">
                <a:pos x="2329" y="1035"/>
              </a:cxn>
              <a:cxn ang="0">
                <a:pos x="2372" y="1124"/>
              </a:cxn>
              <a:cxn ang="0">
                <a:pos x="2415" y="1215"/>
              </a:cxn>
            </a:cxnLst>
            <a:rect l="0" t="0" r="r" b="b"/>
            <a:pathLst>
              <a:path w="2415" h="1215">
                <a:moveTo>
                  <a:pt x="0" y="1215"/>
                </a:moveTo>
                <a:lnTo>
                  <a:pt x="78" y="1124"/>
                </a:lnTo>
                <a:lnTo>
                  <a:pt x="157" y="1035"/>
                </a:lnTo>
                <a:lnTo>
                  <a:pt x="236" y="946"/>
                </a:lnTo>
                <a:lnTo>
                  <a:pt x="315" y="858"/>
                </a:lnTo>
                <a:lnTo>
                  <a:pt x="393" y="772"/>
                </a:lnTo>
                <a:lnTo>
                  <a:pt x="472" y="687"/>
                </a:lnTo>
                <a:lnTo>
                  <a:pt x="549" y="606"/>
                </a:lnTo>
                <a:lnTo>
                  <a:pt x="626" y="528"/>
                </a:lnTo>
                <a:lnTo>
                  <a:pt x="702" y="453"/>
                </a:lnTo>
                <a:lnTo>
                  <a:pt x="778" y="382"/>
                </a:lnTo>
                <a:lnTo>
                  <a:pt x="852" y="316"/>
                </a:lnTo>
                <a:lnTo>
                  <a:pt x="925" y="254"/>
                </a:lnTo>
                <a:lnTo>
                  <a:pt x="997" y="199"/>
                </a:lnTo>
                <a:lnTo>
                  <a:pt x="1067" y="149"/>
                </a:lnTo>
                <a:lnTo>
                  <a:pt x="1136" y="105"/>
                </a:lnTo>
                <a:lnTo>
                  <a:pt x="1204" y="68"/>
                </a:lnTo>
                <a:lnTo>
                  <a:pt x="1269" y="39"/>
                </a:lnTo>
                <a:lnTo>
                  <a:pt x="1333" y="17"/>
                </a:lnTo>
                <a:lnTo>
                  <a:pt x="1395" y="4"/>
                </a:lnTo>
                <a:lnTo>
                  <a:pt x="1455" y="0"/>
                </a:lnTo>
                <a:lnTo>
                  <a:pt x="1514" y="4"/>
                </a:lnTo>
                <a:lnTo>
                  <a:pt x="1628" y="39"/>
                </a:lnTo>
                <a:lnTo>
                  <a:pt x="1683" y="68"/>
                </a:lnTo>
                <a:lnTo>
                  <a:pt x="1735" y="105"/>
                </a:lnTo>
                <a:lnTo>
                  <a:pt x="1787" y="149"/>
                </a:lnTo>
                <a:lnTo>
                  <a:pt x="1837" y="199"/>
                </a:lnTo>
                <a:lnTo>
                  <a:pt x="1885" y="254"/>
                </a:lnTo>
                <a:lnTo>
                  <a:pt x="1933" y="316"/>
                </a:lnTo>
                <a:lnTo>
                  <a:pt x="1979" y="382"/>
                </a:lnTo>
                <a:lnTo>
                  <a:pt x="2025" y="453"/>
                </a:lnTo>
                <a:lnTo>
                  <a:pt x="2070" y="528"/>
                </a:lnTo>
                <a:lnTo>
                  <a:pt x="2114" y="606"/>
                </a:lnTo>
                <a:lnTo>
                  <a:pt x="2158" y="687"/>
                </a:lnTo>
                <a:lnTo>
                  <a:pt x="2201" y="772"/>
                </a:lnTo>
                <a:lnTo>
                  <a:pt x="2244" y="858"/>
                </a:lnTo>
                <a:lnTo>
                  <a:pt x="2287" y="946"/>
                </a:lnTo>
                <a:lnTo>
                  <a:pt x="2329" y="1035"/>
                </a:lnTo>
                <a:lnTo>
                  <a:pt x="2372" y="1124"/>
                </a:lnTo>
                <a:lnTo>
                  <a:pt x="2415" y="1215"/>
                </a:lnTo>
              </a:path>
            </a:pathLst>
          </a:custGeom>
          <a:noFill/>
          <a:ln w="9525">
            <a:solidFill>
              <a:srgbClr val="3366FF"/>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65" name="Freeform 21"/>
          <p:cNvSpPr>
            <a:spLocks/>
          </p:cNvSpPr>
          <p:nvPr/>
        </p:nvSpPr>
        <p:spPr bwMode="auto">
          <a:xfrm>
            <a:off x="1428728" y="3148013"/>
            <a:ext cx="1533525" cy="1123950"/>
          </a:xfrm>
          <a:custGeom>
            <a:avLst/>
            <a:gdLst/>
            <a:ahLst/>
            <a:cxnLst>
              <a:cxn ang="0">
                <a:pos x="0" y="1770"/>
              </a:cxn>
              <a:cxn ang="0">
                <a:pos x="78" y="1637"/>
              </a:cxn>
              <a:cxn ang="0">
                <a:pos x="157" y="1505"/>
              </a:cxn>
              <a:cxn ang="0">
                <a:pos x="236" y="1374"/>
              </a:cxn>
              <a:cxn ang="0">
                <a:pos x="315" y="1246"/>
              </a:cxn>
              <a:cxn ang="0">
                <a:pos x="393" y="1120"/>
              </a:cxn>
              <a:cxn ang="0">
                <a:pos x="472" y="997"/>
              </a:cxn>
              <a:cxn ang="0">
                <a:pos x="549" y="878"/>
              </a:cxn>
              <a:cxn ang="0">
                <a:pos x="626" y="764"/>
              </a:cxn>
              <a:cxn ang="0">
                <a:pos x="702" y="655"/>
              </a:cxn>
              <a:cxn ang="0">
                <a:pos x="778" y="553"/>
              </a:cxn>
              <a:cxn ang="0">
                <a:pos x="852" y="456"/>
              </a:cxn>
              <a:cxn ang="0">
                <a:pos x="925" y="368"/>
              </a:cxn>
              <a:cxn ang="0">
                <a:pos x="997" y="287"/>
              </a:cxn>
              <a:cxn ang="0">
                <a:pos x="1067" y="215"/>
              </a:cxn>
              <a:cxn ang="0">
                <a:pos x="1136" y="152"/>
              </a:cxn>
              <a:cxn ang="0">
                <a:pos x="1204" y="99"/>
              </a:cxn>
              <a:cxn ang="0">
                <a:pos x="1269" y="56"/>
              </a:cxn>
              <a:cxn ang="0">
                <a:pos x="1333" y="25"/>
              </a:cxn>
              <a:cxn ang="0">
                <a:pos x="1395" y="6"/>
              </a:cxn>
              <a:cxn ang="0">
                <a:pos x="1455" y="0"/>
              </a:cxn>
              <a:cxn ang="0">
                <a:pos x="1514" y="6"/>
              </a:cxn>
              <a:cxn ang="0">
                <a:pos x="1572" y="25"/>
              </a:cxn>
              <a:cxn ang="0">
                <a:pos x="1628" y="56"/>
              </a:cxn>
              <a:cxn ang="0">
                <a:pos x="1683" y="99"/>
              </a:cxn>
              <a:cxn ang="0">
                <a:pos x="1735" y="152"/>
              </a:cxn>
              <a:cxn ang="0">
                <a:pos x="1787" y="215"/>
              </a:cxn>
              <a:cxn ang="0">
                <a:pos x="1837" y="287"/>
              </a:cxn>
              <a:cxn ang="0">
                <a:pos x="1885" y="368"/>
              </a:cxn>
              <a:cxn ang="0">
                <a:pos x="1933" y="456"/>
              </a:cxn>
              <a:cxn ang="0">
                <a:pos x="1979" y="553"/>
              </a:cxn>
              <a:cxn ang="0">
                <a:pos x="2025" y="655"/>
              </a:cxn>
              <a:cxn ang="0">
                <a:pos x="2070" y="764"/>
              </a:cxn>
              <a:cxn ang="0">
                <a:pos x="2114" y="878"/>
              </a:cxn>
              <a:cxn ang="0">
                <a:pos x="2158" y="997"/>
              </a:cxn>
              <a:cxn ang="0">
                <a:pos x="2201" y="1120"/>
              </a:cxn>
              <a:cxn ang="0">
                <a:pos x="2244" y="1246"/>
              </a:cxn>
              <a:cxn ang="0">
                <a:pos x="2287" y="1374"/>
              </a:cxn>
              <a:cxn ang="0">
                <a:pos x="2329" y="1505"/>
              </a:cxn>
              <a:cxn ang="0">
                <a:pos x="2372" y="1637"/>
              </a:cxn>
              <a:cxn ang="0">
                <a:pos x="2415" y="1770"/>
              </a:cxn>
            </a:cxnLst>
            <a:rect l="0" t="0" r="r" b="b"/>
            <a:pathLst>
              <a:path w="2415" h="1770">
                <a:moveTo>
                  <a:pt x="0" y="1770"/>
                </a:moveTo>
                <a:lnTo>
                  <a:pt x="78" y="1637"/>
                </a:lnTo>
                <a:lnTo>
                  <a:pt x="157" y="1505"/>
                </a:lnTo>
                <a:lnTo>
                  <a:pt x="236" y="1374"/>
                </a:lnTo>
                <a:lnTo>
                  <a:pt x="315" y="1246"/>
                </a:lnTo>
                <a:lnTo>
                  <a:pt x="393" y="1120"/>
                </a:lnTo>
                <a:lnTo>
                  <a:pt x="472" y="997"/>
                </a:lnTo>
                <a:lnTo>
                  <a:pt x="549" y="878"/>
                </a:lnTo>
                <a:lnTo>
                  <a:pt x="626" y="764"/>
                </a:lnTo>
                <a:lnTo>
                  <a:pt x="702" y="655"/>
                </a:lnTo>
                <a:lnTo>
                  <a:pt x="778" y="553"/>
                </a:lnTo>
                <a:lnTo>
                  <a:pt x="852" y="456"/>
                </a:lnTo>
                <a:lnTo>
                  <a:pt x="925" y="368"/>
                </a:lnTo>
                <a:lnTo>
                  <a:pt x="997" y="287"/>
                </a:lnTo>
                <a:lnTo>
                  <a:pt x="1067" y="215"/>
                </a:lnTo>
                <a:lnTo>
                  <a:pt x="1136" y="152"/>
                </a:lnTo>
                <a:lnTo>
                  <a:pt x="1204" y="99"/>
                </a:lnTo>
                <a:lnTo>
                  <a:pt x="1269" y="56"/>
                </a:lnTo>
                <a:lnTo>
                  <a:pt x="1333" y="25"/>
                </a:lnTo>
                <a:lnTo>
                  <a:pt x="1395" y="6"/>
                </a:lnTo>
                <a:lnTo>
                  <a:pt x="1455" y="0"/>
                </a:lnTo>
                <a:lnTo>
                  <a:pt x="1514" y="6"/>
                </a:lnTo>
                <a:lnTo>
                  <a:pt x="1572" y="25"/>
                </a:lnTo>
                <a:lnTo>
                  <a:pt x="1628" y="56"/>
                </a:lnTo>
                <a:lnTo>
                  <a:pt x="1683" y="99"/>
                </a:lnTo>
                <a:lnTo>
                  <a:pt x="1735" y="152"/>
                </a:lnTo>
                <a:lnTo>
                  <a:pt x="1787" y="215"/>
                </a:lnTo>
                <a:lnTo>
                  <a:pt x="1837" y="287"/>
                </a:lnTo>
                <a:lnTo>
                  <a:pt x="1885" y="368"/>
                </a:lnTo>
                <a:lnTo>
                  <a:pt x="1933" y="456"/>
                </a:lnTo>
                <a:lnTo>
                  <a:pt x="1979" y="553"/>
                </a:lnTo>
                <a:lnTo>
                  <a:pt x="2025" y="655"/>
                </a:lnTo>
                <a:lnTo>
                  <a:pt x="2070" y="764"/>
                </a:lnTo>
                <a:lnTo>
                  <a:pt x="2114" y="878"/>
                </a:lnTo>
                <a:lnTo>
                  <a:pt x="2158" y="997"/>
                </a:lnTo>
                <a:lnTo>
                  <a:pt x="2201" y="1120"/>
                </a:lnTo>
                <a:lnTo>
                  <a:pt x="2244" y="1246"/>
                </a:lnTo>
                <a:lnTo>
                  <a:pt x="2287" y="1374"/>
                </a:lnTo>
                <a:lnTo>
                  <a:pt x="2329" y="1505"/>
                </a:lnTo>
                <a:lnTo>
                  <a:pt x="2372" y="1637"/>
                </a:lnTo>
                <a:lnTo>
                  <a:pt x="2415" y="1770"/>
                </a:lnTo>
              </a:path>
            </a:pathLst>
          </a:custGeom>
          <a:noFill/>
          <a:ln w="9525">
            <a:solidFill>
              <a:srgbClr val="00CCFF"/>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66" name="Freeform 22"/>
          <p:cNvSpPr>
            <a:spLocks/>
          </p:cNvSpPr>
          <p:nvPr/>
        </p:nvSpPr>
        <p:spPr bwMode="auto">
          <a:xfrm>
            <a:off x="1428728" y="2786058"/>
            <a:ext cx="1533525" cy="1514475"/>
          </a:xfrm>
          <a:custGeom>
            <a:avLst/>
            <a:gdLst/>
            <a:ahLst/>
            <a:cxnLst>
              <a:cxn ang="0">
                <a:pos x="0" y="2385"/>
              </a:cxn>
              <a:cxn ang="0">
                <a:pos x="78" y="2207"/>
              </a:cxn>
              <a:cxn ang="0">
                <a:pos x="157" y="2030"/>
              </a:cxn>
              <a:cxn ang="0">
                <a:pos x="236" y="1854"/>
              </a:cxn>
              <a:cxn ang="0">
                <a:pos x="315" y="1681"/>
              </a:cxn>
              <a:cxn ang="0">
                <a:pos x="393" y="1512"/>
              </a:cxn>
              <a:cxn ang="0">
                <a:pos x="472" y="1347"/>
              </a:cxn>
              <a:cxn ang="0">
                <a:pos x="549" y="1187"/>
              </a:cxn>
              <a:cxn ang="0">
                <a:pos x="626" y="1033"/>
              </a:cxn>
              <a:cxn ang="0">
                <a:pos x="702" y="886"/>
              </a:cxn>
              <a:cxn ang="0">
                <a:pos x="778" y="748"/>
              </a:cxn>
              <a:cxn ang="0">
                <a:pos x="852" y="618"/>
              </a:cxn>
              <a:cxn ang="0">
                <a:pos x="925" y="498"/>
              </a:cxn>
              <a:cxn ang="0">
                <a:pos x="997" y="388"/>
              </a:cxn>
              <a:cxn ang="0">
                <a:pos x="1067" y="291"/>
              </a:cxn>
              <a:cxn ang="0">
                <a:pos x="1136" y="206"/>
              </a:cxn>
              <a:cxn ang="0">
                <a:pos x="1204" y="134"/>
              </a:cxn>
              <a:cxn ang="0">
                <a:pos x="1269" y="76"/>
              </a:cxn>
              <a:cxn ang="0">
                <a:pos x="1333" y="34"/>
              </a:cxn>
              <a:cxn ang="0">
                <a:pos x="1395" y="8"/>
              </a:cxn>
              <a:cxn ang="0">
                <a:pos x="1455" y="0"/>
              </a:cxn>
              <a:cxn ang="0">
                <a:pos x="1514" y="8"/>
              </a:cxn>
              <a:cxn ang="0">
                <a:pos x="1572" y="34"/>
              </a:cxn>
              <a:cxn ang="0">
                <a:pos x="1628" y="76"/>
              </a:cxn>
              <a:cxn ang="0">
                <a:pos x="1683" y="134"/>
              </a:cxn>
              <a:cxn ang="0">
                <a:pos x="1735" y="206"/>
              </a:cxn>
              <a:cxn ang="0">
                <a:pos x="1787" y="291"/>
              </a:cxn>
              <a:cxn ang="0">
                <a:pos x="1837" y="388"/>
              </a:cxn>
              <a:cxn ang="0">
                <a:pos x="1885" y="498"/>
              </a:cxn>
              <a:cxn ang="0">
                <a:pos x="1933" y="618"/>
              </a:cxn>
              <a:cxn ang="0">
                <a:pos x="1979" y="748"/>
              </a:cxn>
              <a:cxn ang="0">
                <a:pos x="2025" y="886"/>
              </a:cxn>
              <a:cxn ang="0">
                <a:pos x="2070" y="1033"/>
              </a:cxn>
              <a:cxn ang="0">
                <a:pos x="2114" y="1187"/>
              </a:cxn>
              <a:cxn ang="0">
                <a:pos x="2158" y="1347"/>
              </a:cxn>
              <a:cxn ang="0">
                <a:pos x="2201" y="1512"/>
              </a:cxn>
              <a:cxn ang="0">
                <a:pos x="2244" y="1681"/>
              </a:cxn>
              <a:cxn ang="0">
                <a:pos x="2287" y="1854"/>
              </a:cxn>
              <a:cxn ang="0">
                <a:pos x="2329" y="2030"/>
              </a:cxn>
              <a:cxn ang="0">
                <a:pos x="2372" y="2207"/>
              </a:cxn>
              <a:cxn ang="0">
                <a:pos x="2415" y="2385"/>
              </a:cxn>
            </a:cxnLst>
            <a:rect l="0" t="0" r="r" b="b"/>
            <a:pathLst>
              <a:path w="2415" h="2385">
                <a:moveTo>
                  <a:pt x="0" y="2385"/>
                </a:moveTo>
                <a:lnTo>
                  <a:pt x="78" y="2207"/>
                </a:lnTo>
                <a:lnTo>
                  <a:pt x="157" y="2030"/>
                </a:lnTo>
                <a:lnTo>
                  <a:pt x="236" y="1854"/>
                </a:lnTo>
                <a:lnTo>
                  <a:pt x="315" y="1681"/>
                </a:lnTo>
                <a:lnTo>
                  <a:pt x="393" y="1512"/>
                </a:lnTo>
                <a:lnTo>
                  <a:pt x="472" y="1347"/>
                </a:lnTo>
                <a:lnTo>
                  <a:pt x="549" y="1187"/>
                </a:lnTo>
                <a:lnTo>
                  <a:pt x="626" y="1033"/>
                </a:lnTo>
                <a:lnTo>
                  <a:pt x="702" y="886"/>
                </a:lnTo>
                <a:lnTo>
                  <a:pt x="778" y="748"/>
                </a:lnTo>
                <a:lnTo>
                  <a:pt x="852" y="618"/>
                </a:lnTo>
                <a:lnTo>
                  <a:pt x="925" y="498"/>
                </a:lnTo>
                <a:lnTo>
                  <a:pt x="997" y="388"/>
                </a:lnTo>
                <a:lnTo>
                  <a:pt x="1067" y="291"/>
                </a:lnTo>
                <a:lnTo>
                  <a:pt x="1136" y="206"/>
                </a:lnTo>
                <a:lnTo>
                  <a:pt x="1204" y="134"/>
                </a:lnTo>
                <a:lnTo>
                  <a:pt x="1269" y="76"/>
                </a:lnTo>
                <a:lnTo>
                  <a:pt x="1333" y="34"/>
                </a:lnTo>
                <a:lnTo>
                  <a:pt x="1395" y="8"/>
                </a:lnTo>
                <a:lnTo>
                  <a:pt x="1455" y="0"/>
                </a:lnTo>
                <a:lnTo>
                  <a:pt x="1514" y="8"/>
                </a:lnTo>
                <a:lnTo>
                  <a:pt x="1572" y="34"/>
                </a:lnTo>
                <a:lnTo>
                  <a:pt x="1628" y="76"/>
                </a:lnTo>
                <a:lnTo>
                  <a:pt x="1683" y="134"/>
                </a:lnTo>
                <a:lnTo>
                  <a:pt x="1735" y="206"/>
                </a:lnTo>
                <a:lnTo>
                  <a:pt x="1787" y="291"/>
                </a:lnTo>
                <a:lnTo>
                  <a:pt x="1837" y="388"/>
                </a:lnTo>
                <a:lnTo>
                  <a:pt x="1885" y="498"/>
                </a:lnTo>
                <a:lnTo>
                  <a:pt x="1933" y="618"/>
                </a:lnTo>
                <a:lnTo>
                  <a:pt x="1979" y="748"/>
                </a:lnTo>
                <a:lnTo>
                  <a:pt x="2025" y="886"/>
                </a:lnTo>
                <a:lnTo>
                  <a:pt x="2070" y="1033"/>
                </a:lnTo>
                <a:lnTo>
                  <a:pt x="2114" y="1187"/>
                </a:lnTo>
                <a:lnTo>
                  <a:pt x="2158" y="1347"/>
                </a:lnTo>
                <a:lnTo>
                  <a:pt x="2201" y="1512"/>
                </a:lnTo>
                <a:lnTo>
                  <a:pt x="2244" y="1681"/>
                </a:lnTo>
                <a:lnTo>
                  <a:pt x="2287" y="1854"/>
                </a:lnTo>
                <a:lnTo>
                  <a:pt x="2329" y="2030"/>
                </a:lnTo>
                <a:lnTo>
                  <a:pt x="2372" y="2207"/>
                </a:lnTo>
                <a:lnTo>
                  <a:pt x="2415" y="2385"/>
                </a:lnTo>
              </a:path>
            </a:pathLst>
          </a:custGeom>
          <a:noFill/>
          <a:ln w="9525">
            <a:solidFill>
              <a:srgbClr val="0000FF"/>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67" name="Freeform 23"/>
          <p:cNvSpPr>
            <a:spLocks/>
          </p:cNvSpPr>
          <p:nvPr/>
        </p:nvSpPr>
        <p:spPr bwMode="auto">
          <a:xfrm>
            <a:off x="2214546" y="2786058"/>
            <a:ext cx="371475" cy="0"/>
          </a:xfrm>
          <a:custGeom>
            <a:avLst/>
            <a:gdLst/>
            <a:ahLst/>
            <a:cxnLst>
              <a:cxn ang="0">
                <a:pos x="0" y="0"/>
              </a:cxn>
              <a:cxn ang="0">
                <a:pos x="585" y="0"/>
              </a:cxn>
            </a:cxnLst>
            <a:rect l="0" t="0" r="r" b="b"/>
            <a:pathLst>
              <a:path w="585">
                <a:moveTo>
                  <a:pt x="0" y="0"/>
                </a:moveTo>
                <a:lnTo>
                  <a:pt x="585" y="0"/>
                </a:lnTo>
              </a:path>
            </a:pathLst>
          </a:custGeom>
          <a:noFill/>
          <a:ln w="9525">
            <a:solidFill>
              <a:srgbClr val="0000FF"/>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68" name="Freeform 24"/>
          <p:cNvSpPr>
            <a:spLocks/>
          </p:cNvSpPr>
          <p:nvPr/>
        </p:nvSpPr>
        <p:spPr bwMode="auto">
          <a:xfrm>
            <a:off x="2162153" y="3148013"/>
            <a:ext cx="371475" cy="0"/>
          </a:xfrm>
          <a:custGeom>
            <a:avLst/>
            <a:gdLst/>
            <a:ahLst/>
            <a:cxnLst>
              <a:cxn ang="0">
                <a:pos x="0" y="0"/>
              </a:cxn>
              <a:cxn ang="0">
                <a:pos x="585" y="0"/>
              </a:cxn>
            </a:cxnLst>
            <a:rect l="0" t="0" r="r" b="b"/>
            <a:pathLst>
              <a:path w="585">
                <a:moveTo>
                  <a:pt x="0" y="0"/>
                </a:moveTo>
                <a:lnTo>
                  <a:pt x="585" y="0"/>
                </a:lnTo>
              </a:path>
            </a:pathLst>
          </a:custGeom>
          <a:noFill/>
          <a:ln w="9525">
            <a:solidFill>
              <a:srgbClr val="00CCFF"/>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69" name="Freeform 25"/>
          <p:cNvSpPr>
            <a:spLocks/>
          </p:cNvSpPr>
          <p:nvPr/>
        </p:nvSpPr>
        <p:spPr bwMode="auto">
          <a:xfrm>
            <a:off x="2162153" y="3500438"/>
            <a:ext cx="371475" cy="0"/>
          </a:xfrm>
          <a:custGeom>
            <a:avLst/>
            <a:gdLst/>
            <a:ahLst/>
            <a:cxnLst>
              <a:cxn ang="0">
                <a:pos x="0" y="0"/>
              </a:cxn>
              <a:cxn ang="0">
                <a:pos x="585" y="0"/>
              </a:cxn>
            </a:cxnLst>
            <a:rect l="0" t="0" r="r" b="b"/>
            <a:pathLst>
              <a:path w="585">
                <a:moveTo>
                  <a:pt x="0" y="0"/>
                </a:moveTo>
                <a:lnTo>
                  <a:pt x="585" y="0"/>
                </a:lnTo>
              </a:path>
            </a:pathLst>
          </a:custGeom>
          <a:noFill/>
          <a:ln w="9525">
            <a:solidFill>
              <a:srgbClr val="3366FF"/>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70" name="Freeform 26"/>
          <p:cNvSpPr>
            <a:spLocks/>
          </p:cNvSpPr>
          <p:nvPr/>
        </p:nvSpPr>
        <p:spPr bwMode="auto">
          <a:xfrm>
            <a:off x="6034100" y="2324095"/>
            <a:ext cx="0" cy="1943100"/>
          </a:xfrm>
          <a:custGeom>
            <a:avLst/>
            <a:gdLst/>
            <a:ahLst/>
            <a:cxnLst>
              <a:cxn ang="0">
                <a:pos x="0" y="3060"/>
              </a:cxn>
              <a:cxn ang="0">
                <a:pos x="0" y="0"/>
              </a:cxn>
            </a:cxnLst>
            <a:rect l="0" t="0" r="r" b="b"/>
            <a:pathLst>
              <a:path h="3060">
                <a:moveTo>
                  <a:pt x="0" y="3060"/>
                </a:moveTo>
                <a:lnTo>
                  <a:pt x="0"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71" name="Freeform 27"/>
          <p:cNvSpPr>
            <a:spLocks/>
          </p:cNvSpPr>
          <p:nvPr/>
        </p:nvSpPr>
        <p:spPr bwMode="auto">
          <a:xfrm>
            <a:off x="6034100" y="4267195"/>
            <a:ext cx="2171700" cy="0"/>
          </a:xfrm>
          <a:custGeom>
            <a:avLst/>
            <a:gdLst/>
            <a:ahLst/>
            <a:cxnLst>
              <a:cxn ang="0">
                <a:pos x="0" y="0"/>
              </a:cxn>
              <a:cxn ang="0">
                <a:pos x="3420" y="0"/>
              </a:cxn>
            </a:cxnLst>
            <a:rect l="0" t="0" r="r" b="b"/>
            <a:pathLst>
              <a:path w="3420">
                <a:moveTo>
                  <a:pt x="0" y="0"/>
                </a:moveTo>
                <a:lnTo>
                  <a:pt x="3420"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72" name="Freeform 28"/>
          <p:cNvSpPr>
            <a:spLocks/>
          </p:cNvSpPr>
          <p:nvPr/>
        </p:nvSpPr>
        <p:spPr bwMode="auto">
          <a:xfrm>
            <a:off x="7901000" y="2552695"/>
            <a:ext cx="0" cy="1762125"/>
          </a:xfrm>
          <a:custGeom>
            <a:avLst/>
            <a:gdLst/>
            <a:ahLst/>
            <a:cxnLst>
              <a:cxn ang="0">
                <a:pos x="0" y="0"/>
              </a:cxn>
              <a:cxn ang="0">
                <a:pos x="0" y="2775"/>
              </a:cxn>
            </a:cxnLst>
            <a:rect l="0" t="0" r="r" b="b"/>
            <a:pathLst>
              <a:path h="2775">
                <a:moveTo>
                  <a:pt x="0" y="0"/>
                </a:moveTo>
                <a:lnTo>
                  <a:pt x="0" y="2775"/>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73" name="Freeform 29"/>
          <p:cNvSpPr>
            <a:spLocks/>
          </p:cNvSpPr>
          <p:nvPr/>
        </p:nvSpPr>
        <p:spPr bwMode="auto">
          <a:xfrm>
            <a:off x="6367475" y="2552695"/>
            <a:ext cx="0" cy="1714500"/>
          </a:xfrm>
          <a:custGeom>
            <a:avLst/>
            <a:gdLst/>
            <a:ahLst/>
            <a:cxnLst>
              <a:cxn ang="0">
                <a:pos x="0" y="2700"/>
              </a:cxn>
              <a:cxn ang="0">
                <a:pos x="0" y="0"/>
              </a:cxn>
            </a:cxnLst>
            <a:rect l="0" t="0" r="r" b="b"/>
            <a:pathLst>
              <a:path h="2700">
                <a:moveTo>
                  <a:pt x="0" y="2700"/>
                </a:moveTo>
                <a:lnTo>
                  <a:pt x="0"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74" name="Freeform 30"/>
          <p:cNvSpPr>
            <a:spLocks/>
          </p:cNvSpPr>
          <p:nvPr/>
        </p:nvSpPr>
        <p:spPr bwMode="auto">
          <a:xfrm>
            <a:off x="6034100" y="4000495"/>
            <a:ext cx="333375" cy="247650"/>
          </a:xfrm>
          <a:custGeom>
            <a:avLst/>
            <a:gdLst/>
            <a:ahLst/>
            <a:cxnLst>
              <a:cxn ang="0">
                <a:pos x="525" y="0"/>
              </a:cxn>
              <a:cxn ang="0">
                <a:pos x="0" y="390"/>
              </a:cxn>
            </a:cxnLst>
            <a:rect l="0" t="0" r="r" b="b"/>
            <a:pathLst>
              <a:path w="525" h="390">
                <a:moveTo>
                  <a:pt x="525" y="0"/>
                </a:moveTo>
                <a:lnTo>
                  <a:pt x="0" y="39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75" name="Freeform 31"/>
          <p:cNvSpPr>
            <a:spLocks/>
          </p:cNvSpPr>
          <p:nvPr/>
        </p:nvSpPr>
        <p:spPr bwMode="auto">
          <a:xfrm>
            <a:off x="6034100" y="2752720"/>
            <a:ext cx="333375" cy="247650"/>
          </a:xfrm>
          <a:custGeom>
            <a:avLst/>
            <a:gdLst/>
            <a:ahLst/>
            <a:cxnLst>
              <a:cxn ang="0">
                <a:pos x="525" y="0"/>
              </a:cxn>
              <a:cxn ang="0">
                <a:pos x="0" y="390"/>
              </a:cxn>
            </a:cxnLst>
            <a:rect l="0" t="0" r="r" b="b"/>
            <a:pathLst>
              <a:path w="525" h="390">
                <a:moveTo>
                  <a:pt x="525" y="0"/>
                </a:moveTo>
                <a:lnTo>
                  <a:pt x="0" y="39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76" name="Freeform 32"/>
          <p:cNvSpPr>
            <a:spLocks/>
          </p:cNvSpPr>
          <p:nvPr/>
        </p:nvSpPr>
        <p:spPr bwMode="auto">
          <a:xfrm>
            <a:off x="6034100" y="3000370"/>
            <a:ext cx="333375" cy="247650"/>
          </a:xfrm>
          <a:custGeom>
            <a:avLst/>
            <a:gdLst/>
            <a:ahLst/>
            <a:cxnLst>
              <a:cxn ang="0">
                <a:pos x="525" y="0"/>
              </a:cxn>
              <a:cxn ang="0">
                <a:pos x="0" y="390"/>
              </a:cxn>
            </a:cxnLst>
            <a:rect l="0" t="0" r="r" b="b"/>
            <a:pathLst>
              <a:path w="525" h="390">
                <a:moveTo>
                  <a:pt x="525" y="0"/>
                </a:moveTo>
                <a:lnTo>
                  <a:pt x="0" y="39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77" name="Freeform 33"/>
          <p:cNvSpPr>
            <a:spLocks/>
          </p:cNvSpPr>
          <p:nvPr/>
        </p:nvSpPr>
        <p:spPr bwMode="auto">
          <a:xfrm>
            <a:off x="6034100" y="3248020"/>
            <a:ext cx="333375" cy="247650"/>
          </a:xfrm>
          <a:custGeom>
            <a:avLst/>
            <a:gdLst/>
            <a:ahLst/>
            <a:cxnLst>
              <a:cxn ang="0">
                <a:pos x="525" y="0"/>
              </a:cxn>
              <a:cxn ang="0">
                <a:pos x="0" y="390"/>
              </a:cxn>
            </a:cxnLst>
            <a:rect l="0" t="0" r="r" b="b"/>
            <a:pathLst>
              <a:path w="525" h="390">
                <a:moveTo>
                  <a:pt x="525" y="0"/>
                </a:moveTo>
                <a:lnTo>
                  <a:pt x="0" y="39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78" name="Freeform 34"/>
          <p:cNvSpPr>
            <a:spLocks/>
          </p:cNvSpPr>
          <p:nvPr/>
        </p:nvSpPr>
        <p:spPr bwMode="auto">
          <a:xfrm>
            <a:off x="6034100" y="3495670"/>
            <a:ext cx="333375" cy="257175"/>
          </a:xfrm>
          <a:custGeom>
            <a:avLst/>
            <a:gdLst/>
            <a:ahLst/>
            <a:cxnLst>
              <a:cxn ang="0">
                <a:pos x="525" y="0"/>
              </a:cxn>
              <a:cxn ang="0">
                <a:pos x="0" y="405"/>
              </a:cxn>
            </a:cxnLst>
            <a:rect l="0" t="0" r="r" b="b"/>
            <a:pathLst>
              <a:path w="525" h="405">
                <a:moveTo>
                  <a:pt x="525" y="0"/>
                </a:moveTo>
                <a:lnTo>
                  <a:pt x="0" y="405"/>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79" name="Freeform 35"/>
          <p:cNvSpPr>
            <a:spLocks/>
          </p:cNvSpPr>
          <p:nvPr/>
        </p:nvSpPr>
        <p:spPr bwMode="auto">
          <a:xfrm>
            <a:off x="6034100" y="3752845"/>
            <a:ext cx="333375" cy="247650"/>
          </a:xfrm>
          <a:custGeom>
            <a:avLst/>
            <a:gdLst/>
            <a:ahLst/>
            <a:cxnLst>
              <a:cxn ang="0">
                <a:pos x="525" y="0"/>
              </a:cxn>
              <a:cxn ang="0">
                <a:pos x="0" y="390"/>
              </a:cxn>
            </a:cxnLst>
            <a:rect l="0" t="0" r="r" b="b"/>
            <a:pathLst>
              <a:path w="525" h="390">
                <a:moveTo>
                  <a:pt x="525" y="0"/>
                </a:moveTo>
                <a:lnTo>
                  <a:pt x="0" y="39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80" name="Freeform 36"/>
          <p:cNvSpPr>
            <a:spLocks/>
          </p:cNvSpPr>
          <p:nvPr/>
        </p:nvSpPr>
        <p:spPr bwMode="auto">
          <a:xfrm>
            <a:off x="6034100" y="2590795"/>
            <a:ext cx="219075" cy="161925"/>
          </a:xfrm>
          <a:custGeom>
            <a:avLst/>
            <a:gdLst/>
            <a:ahLst/>
            <a:cxnLst>
              <a:cxn ang="0">
                <a:pos x="345" y="0"/>
              </a:cxn>
              <a:cxn ang="0">
                <a:pos x="0" y="255"/>
              </a:cxn>
            </a:cxnLst>
            <a:rect l="0" t="0" r="r" b="b"/>
            <a:pathLst>
              <a:path w="345" h="255">
                <a:moveTo>
                  <a:pt x="345" y="0"/>
                </a:moveTo>
                <a:lnTo>
                  <a:pt x="0" y="255"/>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81" name="Freeform 37"/>
          <p:cNvSpPr>
            <a:spLocks/>
          </p:cNvSpPr>
          <p:nvPr/>
        </p:nvSpPr>
        <p:spPr bwMode="auto">
          <a:xfrm>
            <a:off x="7901000" y="2552695"/>
            <a:ext cx="266700" cy="200025"/>
          </a:xfrm>
          <a:custGeom>
            <a:avLst/>
            <a:gdLst/>
            <a:ahLst/>
            <a:cxnLst>
              <a:cxn ang="0">
                <a:pos x="420" y="0"/>
              </a:cxn>
              <a:cxn ang="0">
                <a:pos x="0" y="315"/>
              </a:cxn>
            </a:cxnLst>
            <a:rect l="0" t="0" r="r" b="b"/>
            <a:pathLst>
              <a:path w="420" h="315">
                <a:moveTo>
                  <a:pt x="420" y="0"/>
                </a:moveTo>
                <a:lnTo>
                  <a:pt x="0" y="315"/>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82" name="Freeform 38"/>
          <p:cNvSpPr>
            <a:spLocks/>
          </p:cNvSpPr>
          <p:nvPr/>
        </p:nvSpPr>
        <p:spPr bwMode="auto">
          <a:xfrm>
            <a:off x="7901000" y="2771770"/>
            <a:ext cx="333375" cy="247650"/>
          </a:xfrm>
          <a:custGeom>
            <a:avLst/>
            <a:gdLst/>
            <a:ahLst/>
            <a:cxnLst>
              <a:cxn ang="0">
                <a:pos x="525" y="0"/>
              </a:cxn>
              <a:cxn ang="0">
                <a:pos x="0" y="390"/>
              </a:cxn>
            </a:cxnLst>
            <a:rect l="0" t="0" r="r" b="b"/>
            <a:pathLst>
              <a:path w="525" h="390">
                <a:moveTo>
                  <a:pt x="525" y="0"/>
                </a:moveTo>
                <a:lnTo>
                  <a:pt x="0" y="39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83" name="Freeform 39"/>
          <p:cNvSpPr>
            <a:spLocks/>
          </p:cNvSpPr>
          <p:nvPr/>
        </p:nvSpPr>
        <p:spPr bwMode="auto">
          <a:xfrm>
            <a:off x="7901000" y="3057520"/>
            <a:ext cx="333375" cy="247650"/>
          </a:xfrm>
          <a:custGeom>
            <a:avLst/>
            <a:gdLst/>
            <a:ahLst/>
            <a:cxnLst>
              <a:cxn ang="0">
                <a:pos x="525" y="0"/>
              </a:cxn>
              <a:cxn ang="0">
                <a:pos x="0" y="390"/>
              </a:cxn>
            </a:cxnLst>
            <a:rect l="0" t="0" r="r" b="b"/>
            <a:pathLst>
              <a:path w="525" h="390">
                <a:moveTo>
                  <a:pt x="525" y="0"/>
                </a:moveTo>
                <a:lnTo>
                  <a:pt x="0" y="39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84" name="Freeform 40"/>
          <p:cNvSpPr>
            <a:spLocks/>
          </p:cNvSpPr>
          <p:nvPr/>
        </p:nvSpPr>
        <p:spPr bwMode="auto">
          <a:xfrm>
            <a:off x="7901000" y="3343270"/>
            <a:ext cx="333375" cy="247650"/>
          </a:xfrm>
          <a:custGeom>
            <a:avLst/>
            <a:gdLst/>
            <a:ahLst/>
            <a:cxnLst>
              <a:cxn ang="0">
                <a:pos x="525" y="0"/>
              </a:cxn>
              <a:cxn ang="0">
                <a:pos x="0" y="390"/>
              </a:cxn>
            </a:cxnLst>
            <a:rect l="0" t="0" r="r" b="b"/>
            <a:pathLst>
              <a:path w="525" h="390">
                <a:moveTo>
                  <a:pt x="525" y="0"/>
                </a:moveTo>
                <a:lnTo>
                  <a:pt x="0" y="39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85" name="Freeform 41"/>
          <p:cNvSpPr>
            <a:spLocks/>
          </p:cNvSpPr>
          <p:nvPr/>
        </p:nvSpPr>
        <p:spPr bwMode="auto">
          <a:xfrm>
            <a:off x="7901000" y="3619495"/>
            <a:ext cx="333375" cy="257175"/>
          </a:xfrm>
          <a:custGeom>
            <a:avLst/>
            <a:gdLst/>
            <a:ahLst/>
            <a:cxnLst>
              <a:cxn ang="0">
                <a:pos x="525" y="0"/>
              </a:cxn>
              <a:cxn ang="0">
                <a:pos x="0" y="405"/>
              </a:cxn>
            </a:cxnLst>
            <a:rect l="0" t="0" r="r" b="b"/>
            <a:pathLst>
              <a:path w="525" h="405">
                <a:moveTo>
                  <a:pt x="525" y="0"/>
                </a:moveTo>
                <a:lnTo>
                  <a:pt x="0" y="405"/>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86" name="Freeform 42"/>
          <p:cNvSpPr>
            <a:spLocks/>
          </p:cNvSpPr>
          <p:nvPr/>
        </p:nvSpPr>
        <p:spPr bwMode="auto">
          <a:xfrm>
            <a:off x="7901000" y="3905245"/>
            <a:ext cx="333375" cy="247650"/>
          </a:xfrm>
          <a:custGeom>
            <a:avLst/>
            <a:gdLst/>
            <a:ahLst/>
            <a:cxnLst>
              <a:cxn ang="0">
                <a:pos x="525" y="0"/>
              </a:cxn>
              <a:cxn ang="0">
                <a:pos x="0" y="390"/>
              </a:cxn>
            </a:cxnLst>
            <a:rect l="0" t="0" r="r" b="b"/>
            <a:pathLst>
              <a:path w="525" h="390">
                <a:moveTo>
                  <a:pt x="525" y="0"/>
                </a:moveTo>
                <a:lnTo>
                  <a:pt x="0" y="39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87" name="Freeform 43"/>
          <p:cNvSpPr>
            <a:spLocks/>
          </p:cNvSpPr>
          <p:nvPr/>
        </p:nvSpPr>
        <p:spPr bwMode="auto">
          <a:xfrm>
            <a:off x="7100900" y="4229095"/>
            <a:ext cx="0" cy="104775"/>
          </a:xfrm>
          <a:custGeom>
            <a:avLst/>
            <a:gdLst/>
            <a:ahLst/>
            <a:cxnLst>
              <a:cxn ang="0">
                <a:pos x="0" y="0"/>
              </a:cxn>
              <a:cxn ang="0">
                <a:pos x="0" y="165"/>
              </a:cxn>
            </a:cxnLst>
            <a:rect l="0" t="0" r="r" b="b"/>
            <a:pathLst>
              <a:path h="165">
                <a:moveTo>
                  <a:pt x="0" y="0"/>
                </a:moveTo>
                <a:lnTo>
                  <a:pt x="0" y="165"/>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88" name="Freeform 44"/>
          <p:cNvSpPr>
            <a:spLocks/>
          </p:cNvSpPr>
          <p:nvPr/>
        </p:nvSpPr>
        <p:spPr bwMode="auto">
          <a:xfrm>
            <a:off x="6367475" y="3495670"/>
            <a:ext cx="1533525" cy="771525"/>
          </a:xfrm>
          <a:custGeom>
            <a:avLst/>
            <a:gdLst/>
            <a:ahLst/>
            <a:cxnLst>
              <a:cxn ang="0">
                <a:pos x="0" y="1215"/>
              </a:cxn>
              <a:cxn ang="0">
                <a:pos x="80" y="1124"/>
              </a:cxn>
              <a:cxn ang="0">
                <a:pos x="161" y="1035"/>
              </a:cxn>
              <a:cxn ang="0">
                <a:pos x="241" y="946"/>
              </a:cxn>
              <a:cxn ang="0">
                <a:pos x="321" y="858"/>
              </a:cxn>
              <a:cxn ang="0">
                <a:pos x="400" y="772"/>
              </a:cxn>
              <a:cxn ang="0">
                <a:pos x="478" y="687"/>
              </a:cxn>
              <a:cxn ang="0">
                <a:pos x="556" y="606"/>
              </a:cxn>
              <a:cxn ang="0">
                <a:pos x="633" y="528"/>
              </a:cxn>
              <a:cxn ang="0">
                <a:pos x="708" y="453"/>
              </a:cxn>
              <a:cxn ang="0">
                <a:pos x="783" y="382"/>
              </a:cxn>
              <a:cxn ang="0">
                <a:pos x="857" y="316"/>
              </a:cxn>
              <a:cxn ang="0">
                <a:pos x="929" y="254"/>
              </a:cxn>
              <a:cxn ang="0">
                <a:pos x="1001" y="199"/>
              </a:cxn>
              <a:cxn ang="0">
                <a:pos x="1070" y="149"/>
              </a:cxn>
              <a:cxn ang="0">
                <a:pos x="1139" y="105"/>
              </a:cxn>
              <a:cxn ang="0">
                <a:pos x="1205" y="68"/>
              </a:cxn>
              <a:cxn ang="0">
                <a:pos x="1270" y="39"/>
              </a:cxn>
              <a:cxn ang="0">
                <a:pos x="1334" y="17"/>
              </a:cxn>
              <a:cxn ang="0">
                <a:pos x="1395" y="4"/>
              </a:cxn>
              <a:cxn ang="0">
                <a:pos x="1455" y="0"/>
              </a:cxn>
              <a:cxn ang="0">
                <a:pos x="1514" y="4"/>
              </a:cxn>
              <a:cxn ang="0">
                <a:pos x="1629" y="39"/>
              </a:cxn>
              <a:cxn ang="0">
                <a:pos x="1684" y="68"/>
              </a:cxn>
              <a:cxn ang="0">
                <a:pos x="1737" y="105"/>
              </a:cxn>
              <a:cxn ang="0">
                <a:pos x="1789" y="149"/>
              </a:cxn>
              <a:cxn ang="0">
                <a:pos x="1840" y="199"/>
              </a:cxn>
              <a:cxn ang="0">
                <a:pos x="1890" y="254"/>
              </a:cxn>
              <a:cxn ang="0">
                <a:pos x="1938" y="316"/>
              </a:cxn>
              <a:cxn ang="0">
                <a:pos x="1985" y="382"/>
              </a:cxn>
              <a:cxn ang="0">
                <a:pos x="2031" y="453"/>
              </a:cxn>
              <a:cxn ang="0">
                <a:pos x="2077" y="528"/>
              </a:cxn>
              <a:cxn ang="0">
                <a:pos x="2121" y="606"/>
              </a:cxn>
              <a:cxn ang="0">
                <a:pos x="2165" y="687"/>
              </a:cxn>
              <a:cxn ang="0">
                <a:pos x="2208" y="772"/>
              </a:cxn>
              <a:cxn ang="0">
                <a:pos x="2250" y="858"/>
              </a:cxn>
              <a:cxn ang="0">
                <a:pos x="2292" y="946"/>
              </a:cxn>
              <a:cxn ang="0">
                <a:pos x="2333" y="1035"/>
              </a:cxn>
              <a:cxn ang="0">
                <a:pos x="2374" y="1124"/>
              </a:cxn>
              <a:cxn ang="0">
                <a:pos x="2415" y="1215"/>
              </a:cxn>
            </a:cxnLst>
            <a:rect l="0" t="0" r="r" b="b"/>
            <a:pathLst>
              <a:path w="2415" h="1215">
                <a:moveTo>
                  <a:pt x="0" y="1215"/>
                </a:moveTo>
                <a:lnTo>
                  <a:pt x="80" y="1124"/>
                </a:lnTo>
                <a:lnTo>
                  <a:pt x="161" y="1035"/>
                </a:lnTo>
                <a:lnTo>
                  <a:pt x="241" y="946"/>
                </a:lnTo>
                <a:lnTo>
                  <a:pt x="321" y="858"/>
                </a:lnTo>
                <a:lnTo>
                  <a:pt x="400" y="772"/>
                </a:lnTo>
                <a:lnTo>
                  <a:pt x="478" y="687"/>
                </a:lnTo>
                <a:lnTo>
                  <a:pt x="556" y="606"/>
                </a:lnTo>
                <a:lnTo>
                  <a:pt x="633" y="528"/>
                </a:lnTo>
                <a:lnTo>
                  <a:pt x="708" y="453"/>
                </a:lnTo>
                <a:lnTo>
                  <a:pt x="783" y="382"/>
                </a:lnTo>
                <a:lnTo>
                  <a:pt x="857" y="316"/>
                </a:lnTo>
                <a:lnTo>
                  <a:pt x="929" y="254"/>
                </a:lnTo>
                <a:lnTo>
                  <a:pt x="1001" y="199"/>
                </a:lnTo>
                <a:lnTo>
                  <a:pt x="1070" y="149"/>
                </a:lnTo>
                <a:lnTo>
                  <a:pt x="1139" y="105"/>
                </a:lnTo>
                <a:lnTo>
                  <a:pt x="1205" y="68"/>
                </a:lnTo>
                <a:lnTo>
                  <a:pt x="1270" y="39"/>
                </a:lnTo>
                <a:lnTo>
                  <a:pt x="1334" y="17"/>
                </a:lnTo>
                <a:lnTo>
                  <a:pt x="1395" y="4"/>
                </a:lnTo>
                <a:lnTo>
                  <a:pt x="1455" y="0"/>
                </a:lnTo>
                <a:lnTo>
                  <a:pt x="1514" y="4"/>
                </a:lnTo>
                <a:lnTo>
                  <a:pt x="1629" y="39"/>
                </a:lnTo>
                <a:lnTo>
                  <a:pt x="1684" y="68"/>
                </a:lnTo>
                <a:lnTo>
                  <a:pt x="1737" y="105"/>
                </a:lnTo>
                <a:lnTo>
                  <a:pt x="1789" y="149"/>
                </a:lnTo>
                <a:lnTo>
                  <a:pt x="1840" y="199"/>
                </a:lnTo>
                <a:lnTo>
                  <a:pt x="1890" y="254"/>
                </a:lnTo>
                <a:lnTo>
                  <a:pt x="1938" y="316"/>
                </a:lnTo>
                <a:lnTo>
                  <a:pt x="1985" y="382"/>
                </a:lnTo>
                <a:lnTo>
                  <a:pt x="2031" y="453"/>
                </a:lnTo>
                <a:lnTo>
                  <a:pt x="2077" y="528"/>
                </a:lnTo>
                <a:lnTo>
                  <a:pt x="2121" y="606"/>
                </a:lnTo>
                <a:lnTo>
                  <a:pt x="2165" y="687"/>
                </a:lnTo>
                <a:lnTo>
                  <a:pt x="2208" y="772"/>
                </a:lnTo>
                <a:lnTo>
                  <a:pt x="2250" y="858"/>
                </a:lnTo>
                <a:lnTo>
                  <a:pt x="2292" y="946"/>
                </a:lnTo>
                <a:lnTo>
                  <a:pt x="2333" y="1035"/>
                </a:lnTo>
                <a:lnTo>
                  <a:pt x="2374" y="1124"/>
                </a:lnTo>
                <a:lnTo>
                  <a:pt x="2415" y="1215"/>
                </a:lnTo>
              </a:path>
            </a:pathLst>
          </a:custGeom>
          <a:noFill/>
          <a:ln w="9525">
            <a:solidFill>
              <a:srgbClr val="3366FF"/>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89" name="Freeform 45"/>
          <p:cNvSpPr>
            <a:spLocks/>
          </p:cNvSpPr>
          <p:nvPr/>
        </p:nvSpPr>
        <p:spPr bwMode="auto">
          <a:xfrm>
            <a:off x="6367475" y="3143245"/>
            <a:ext cx="1533525" cy="1123950"/>
          </a:xfrm>
          <a:custGeom>
            <a:avLst/>
            <a:gdLst/>
            <a:ahLst/>
            <a:cxnLst>
              <a:cxn ang="0">
                <a:pos x="0" y="1770"/>
              </a:cxn>
              <a:cxn ang="0">
                <a:pos x="80" y="1637"/>
              </a:cxn>
              <a:cxn ang="0">
                <a:pos x="161" y="1505"/>
              </a:cxn>
              <a:cxn ang="0">
                <a:pos x="241" y="1374"/>
              </a:cxn>
              <a:cxn ang="0">
                <a:pos x="321" y="1246"/>
              </a:cxn>
              <a:cxn ang="0">
                <a:pos x="400" y="1120"/>
              </a:cxn>
              <a:cxn ang="0">
                <a:pos x="478" y="997"/>
              </a:cxn>
              <a:cxn ang="0">
                <a:pos x="556" y="878"/>
              </a:cxn>
              <a:cxn ang="0">
                <a:pos x="633" y="764"/>
              </a:cxn>
              <a:cxn ang="0">
                <a:pos x="708" y="655"/>
              </a:cxn>
              <a:cxn ang="0">
                <a:pos x="783" y="553"/>
              </a:cxn>
              <a:cxn ang="0">
                <a:pos x="857" y="456"/>
              </a:cxn>
              <a:cxn ang="0">
                <a:pos x="929" y="368"/>
              </a:cxn>
              <a:cxn ang="0">
                <a:pos x="1001" y="287"/>
              </a:cxn>
              <a:cxn ang="0">
                <a:pos x="1070" y="215"/>
              </a:cxn>
              <a:cxn ang="0">
                <a:pos x="1139" y="152"/>
              </a:cxn>
              <a:cxn ang="0">
                <a:pos x="1205" y="99"/>
              </a:cxn>
              <a:cxn ang="0">
                <a:pos x="1270" y="56"/>
              </a:cxn>
              <a:cxn ang="0">
                <a:pos x="1334" y="25"/>
              </a:cxn>
              <a:cxn ang="0">
                <a:pos x="1395" y="6"/>
              </a:cxn>
              <a:cxn ang="0">
                <a:pos x="1455" y="0"/>
              </a:cxn>
              <a:cxn ang="0">
                <a:pos x="1514" y="6"/>
              </a:cxn>
              <a:cxn ang="0">
                <a:pos x="1573" y="25"/>
              </a:cxn>
              <a:cxn ang="0">
                <a:pos x="1629" y="56"/>
              </a:cxn>
              <a:cxn ang="0">
                <a:pos x="1684" y="99"/>
              </a:cxn>
              <a:cxn ang="0">
                <a:pos x="1737" y="152"/>
              </a:cxn>
              <a:cxn ang="0">
                <a:pos x="1789" y="215"/>
              </a:cxn>
              <a:cxn ang="0">
                <a:pos x="1840" y="287"/>
              </a:cxn>
              <a:cxn ang="0">
                <a:pos x="1890" y="368"/>
              </a:cxn>
              <a:cxn ang="0">
                <a:pos x="1938" y="456"/>
              </a:cxn>
              <a:cxn ang="0">
                <a:pos x="1985" y="553"/>
              </a:cxn>
              <a:cxn ang="0">
                <a:pos x="2031" y="655"/>
              </a:cxn>
              <a:cxn ang="0">
                <a:pos x="2077" y="764"/>
              </a:cxn>
              <a:cxn ang="0">
                <a:pos x="2121" y="878"/>
              </a:cxn>
              <a:cxn ang="0">
                <a:pos x="2165" y="997"/>
              </a:cxn>
              <a:cxn ang="0">
                <a:pos x="2208" y="1120"/>
              </a:cxn>
              <a:cxn ang="0">
                <a:pos x="2250" y="1246"/>
              </a:cxn>
              <a:cxn ang="0">
                <a:pos x="2292" y="1374"/>
              </a:cxn>
              <a:cxn ang="0">
                <a:pos x="2333" y="1505"/>
              </a:cxn>
              <a:cxn ang="0">
                <a:pos x="2374" y="1637"/>
              </a:cxn>
              <a:cxn ang="0">
                <a:pos x="2415" y="1770"/>
              </a:cxn>
            </a:cxnLst>
            <a:rect l="0" t="0" r="r" b="b"/>
            <a:pathLst>
              <a:path w="2415" h="1770">
                <a:moveTo>
                  <a:pt x="0" y="1770"/>
                </a:moveTo>
                <a:lnTo>
                  <a:pt x="80" y="1637"/>
                </a:lnTo>
                <a:lnTo>
                  <a:pt x="161" y="1505"/>
                </a:lnTo>
                <a:lnTo>
                  <a:pt x="241" y="1374"/>
                </a:lnTo>
                <a:lnTo>
                  <a:pt x="321" y="1246"/>
                </a:lnTo>
                <a:lnTo>
                  <a:pt x="400" y="1120"/>
                </a:lnTo>
                <a:lnTo>
                  <a:pt x="478" y="997"/>
                </a:lnTo>
                <a:lnTo>
                  <a:pt x="556" y="878"/>
                </a:lnTo>
                <a:lnTo>
                  <a:pt x="633" y="764"/>
                </a:lnTo>
                <a:lnTo>
                  <a:pt x="708" y="655"/>
                </a:lnTo>
                <a:lnTo>
                  <a:pt x="783" y="553"/>
                </a:lnTo>
                <a:lnTo>
                  <a:pt x="857" y="456"/>
                </a:lnTo>
                <a:lnTo>
                  <a:pt x="929" y="368"/>
                </a:lnTo>
                <a:lnTo>
                  <a:pt x="1001" y="287"/>
                </a:lnTo>
                <a:lnTo>
                  <a:pt x="1070" y="215"/>
                </a:lnTo>
                <a:lnTo>
                  <a:pt x="1139" y="152"/>
                </a:lnTo>
                <a:lnTo>
                  <a:pt x="1205" y="99"/>
                </a:lnTo>
                <a:lnTo>
                  <a:pt x="1270" y="56"/>
                </a:lnTo>
                <a:lnTo>
                  <a:pt x="1334" y="25"/>
                </a:lnTo>
                <a:lnTo>
                  <a:pt x="1395" y="6"/>
                </a:lnTo>
                <a:lnTo>
                  <a:pt x="1455" y="0"/>
                </a:lnTo>
                <a:lnTo>
                  <a:pt x="1514" y="6"/>
                </a:lnTo>
                <a:lnTo>
                  <a:pt x="1573" y="25"/>
                </a:lnTo>
                <a:lnTo>
                  <a:pt x="1629" y="56"/>
                </a:lnTo>
                <a:lnTo>
                  <a:pt x="1684" y="99"/>
                </a:lnTo>
                <a:lnTo>
                  <a:pt x="1737" y="152"/>
                </a:lnTo>
                <a:lnTo>
                  <a:pt x="1789" y="215"/>
                </a:lnTo>
                <a:lnTo>
                  <a:pt x="1840" y="287"/>
                </a:lnTo>
                <a:lnTo>
                  <a:pt x="1890" y="368"/>
                </a:lnTo>
                <a:lnTo>
                  <a:pt x="1938" y="456"/>
                </a:lnTo>
                <a:lnTo>
                  <a:pt x="1985" y="553"/>
                </a:lnTo>
                <a:lnTo>
                  <a:pt x="2031" y="655"/>
                </a:lnTo>
                <a:lnTo>
                  <a:pt x="2077" y="764"/>
                </a:lnTo>
                <a:lnTo>
                  <a:pt x="2121" y="878"/>
                </a:lnTo>
                <a:lnTo>
                  <a:pt x="2165" y="997"/>
                </a:lnTo>
                <a:lnTo>
                  <a:pt x="2208" y="1120"/>
                </a:lnTo>
                <a:lnTo>
                  <a:pt x="2250" y="1246"/>
                </a:lnTo>
                <a:lnTo>
                  <a:pt x="2292" y="1374"/>
                </a:lnTo>
                <a:lnTo>
                  <a:pt x="2333" y="1505"/>
                </a:lnTo>
                <a:lnTo>
                  <a:pt x="2374" y="1637"/>
                </a:lnTo>
                <a:lnTo>
                  <a:pt x="2415" y="1770"/>
                </a:lnTo>
              </a:path>
            </a:pathLst>
          </a:custGeom>
          <a:noFill/>
          <a:ln w="9525">
            <a:solidFill>
              <a:srgbClr val="00CCFF"/>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90" name="Freeform 46"/>
          <p:cNvSpPr>
            <a:spLocks/>
          </p:cNvSpPr>
          <p:nvPr/>
        </p:nvSpPr>
        <p:spPr bwMode="auto">
          <a:xfrm>
            <a:off x="6357950" y="2714620"/>
            <a:ext cx="1533525" cy="1514475"/>
          </a:xfrm>
          <a:custGeom>
            <a:avLst/>
            <a:gdLst/>
            <a:ahLst/>
            <a:cxnLst>
              <a:cxn ang="0">
                <a:pos x="0" y="2385"/>
              </a:cxn>
              <a:cxn ang="0">
                <a:pos x="80" y="2207"/>
              </a:cxn>
              <a:cxn ang="0">
                <a:pos x="161" y="2030"/>
              </a:cxn>
              <a:cxn ang="0">
                <a:pos x="241" y="1854"/>
              </a:cxn>
              <a:cxn ang="0">
                <a:pos x="321" y="1681"/>
              </a:cxn>
              <a:cxn ang="0">
                <a:pos x="400" y="1512"/>
              </a:cxn>
              <a:cxn ang="0">
                <a:pos x="478" y="1347"/>
              </a:cxn>
              <a:cxn ang="0">
                <a:pos x="556" y="1187"/>
              </a:cxn>
              <a:cxn ang="0">
                <a:pos x="633" y="1033"/>
              </a:cxn>
              <a:cxn ang="0">
                <a:pos x="708" y="886"/>
              </a:cxn>
              <a:cxn ang="0">
                <a:pos x="783" y="748"/>
              </a:cxn>
              <a:cxn ang="0">
                <a:pos x="857" y="618"/>
              </a:cxn>
              <a:cxn ang="0">
                <a:pos x="929" y="498"/>
              </a:cxn>
              <a:cxn ang="0">
                <a:pos x="1001" y="388"/>
              </a:cxn>
              <a:cxn ang="0">
                <a:pos x="1070" y="291"/>
              </a:cxn>
              <a:cxn ang="0">
                <a:pos x="1139" y="206"/>
              </a:cxn>
              <a:cxn ang="0">
                <a:pos x="1205" y="134"/>
              </a:cxn>
              <a:cxn ang="0">
                <a:pos x="1270" y="76"/>
              </a:cxn>
              <a:cxn ang="0">
                <a:pos x="1334" y="34"/>
              </a:cxn>
              <a:cxn ang="0">
                <a:pos x="1395" y="8"/>
              </a:cxn>
              <a:cxn ang="0">
                <a:pos x="1455" y="0"/>
              </a:cxn>
              <a:cxn ang="0">
                <a:pos x="1514" y="8"/>
              </a:cxn>
              <a:cxn ang="0">
                <a:pos x="1573" y="34"/>
              </a:cxn>
              <a:cxn ang="0">
                <a:pos x="1629" y="76"/>
              </a:cxn>
              <a:cxn ang="0">
                <a:pos x="1684" y="134"/>
              </a:cxn>
              <a:cxn ang="0">
                <a:pos x="1737" y="206"/>
              </a:cxn>
              <a:cxn ang="0">
                <a:pos x="1789" y="291"/>
              </a:cxn>
              <a:cxn ang="0">
                <a:pos x="1840" y="388"/>
              </a:cxn>
              <a:cxn ang="0">
                <a:pos x="1890" y="498"/>
              </a:cxn>
              <a:cxn ang="0">
                <a:pos x="1938" y="618"/>
              </a:cxn>
              <a:cxn ang="0">
                <a:pos x="1985" y="748"/>
              </a:cxn>
              <a:cxn ang="0">
                <a:pos x="2031" y="886"/>
              </a:cxn>
              <a:cxn ang="0">
                <a:pos x="2077" y="1033"/>
              </a:cxn>
              <a:cxn ang="0">
                <a:pos x="2121" y="1187"/>
              </a:cxn>
              <a:cxn ang="0">
                <a:pos x="2165" y="1347"/>
              </a:cxn>
              <a:cxn ang="0">
                <a:pos x="2208" y="1512"/>
              </a:cxn>
              <a:cxn ang="0">
                <a:pos x="2250" y="1681"/>
              </a:cxn>
              <a:cxn ang="0">
                <a:pos x="2292" y="1854"/>
              </a:cxn>
              <a:cxn ang="0">
                <a:pos x="2333" y="2030"/>
              </a:cxn>
              <a:cxn ang="0">
                <a:pos x="2374" y="2207"/>
              </a:cxn>
              <a:cxn ang="0">
                <a:pos x="2415" y="2385"/>
              </a:cxn>
            </a:cxnLst>
            <a:rect l="0" t="0" r="r" b="b"/>
            <a:pathLst>
              <a:path w="2415" h="2385">
                <a:moveTo>
                  <a:pt x="0" y="2385"/>
                </a:moveTo>
                <a:lnTo>
                  <a:pt x="80" y="2207"/>
                </a:lnTo>
                <a:lnTo>
                  <a:pt x="161" y="2030"/>
                </a:lnTo>
                <a:lnTo>
                  <a:pt x="241" y="1854"/>
                </a:lnTo>
                <a:lnTo>
                  <a:pt x="321" y="1681"/>
                </a:lnTo>
                <a:lnTo>
                  <a:pt x="400" y="1512"/>
                </a:lnTo>
                <a:lnTo>
                  <a:pt x="478" y="1347"/>
                </a:lnTo>
                <a:lnTo>
                  <a:pt x="556" y="1187"/>
                </a:lnTo>
                <a:lnTo>
                  <a:pt x="633" y="1033"/>
                </a:lnTo>
                <a:lnTo>
                  <a:pt x="708" y="886"/>
                </a:lnTo>
                <a:lnTo>
                  <a:pt x="783" y="748"/>
                </a:lnTo>
                <a:lnTo>
                  <a:pt x="857" y="618"/>
                </a:lnTo>
                <a:lnTo>
                  <a:pt x="929" y="498"/>
                </a:lnTo>
                <a:lnTo>
                  <a:pt x="1001" y="388"/>
                </a:lnTo>
                <a:lnTo>
                  <a:pt x="1070" y="291"/>
                </a:lnTo>
                <a:lnTo>
                  <a:pt x="1139" y="206"/>
                </a:lnTo>
                <a:lnTo>
                  <a:pt x="1205" y="134"/>
                </a:lnTo>
                <a:lnTo>
                  <a:pt x="1270" y="76"/>
                </a:lnTo>
                <a:lnTo>
                  <a:pt x="1334" y="34"/>
                </a:lnTo>
                <a:lnTo>
                  <a:pt x="1395" y="8"/>
                </a:lnTo>
                <a:lnTo>
                  <a:pt x="1455" y="0"/>
                </a:lnTo>
                <a:lnTo>
                  <a:pt x="1514" y="8"/>
                </a:lnTo>
                <a:lnTo>
                  <a:pt x="1573" y="34"/>
                </a:lnTo>
                <a:lnTo>
                  <a:pt x="1629" y="76"/>
                </a:lnTo>
                <a:lnTo>
                  <a:pt x="1684" y="134"/>
                </a:lnTo>
                <a:lnTo>
                  <a:pt x="1737" y="206"/>
                </a:lnTo>
                <a:lnTo>
                  <a:pt x="1789" y="291"/>
                </a:lnTo>
                <a:lnTo>
                  <a:pt x="1840" y="388"/>
                </a:lnTo>
                <a:lnTo>
                  <a:pt x="1890" y="498"/>
                </a:lnTo>
                <a:lnTo>
                  <a:pt x="1938" y="618"/>
                </a:lnTo>
                <a:lnTo>
                  <a:pt x="1985" y="748"/>
                </a:lnTo>
                <a:lnTo>
                  <a:pt x="2031" y="886"/>
                </a:lnTo>
                <a:lnTo>
                  <a:pt x="2077" y="1033"/>
                </a:lnTo>
                <a:lnTo>
                  <a:pt x="2121" y="1187"/>
                </a:lnTo>
                <a:lnTo>
                  <a:pt x="2165" y="1347"/>
                </a:lnTo>
                <a:lnTo>
                  <a:pt x="2208" y="1512"/>
                </a:lnTo>
                <a:lnTo>
                  <a:pt x="2250" y="1681"/>
                </a:lnTo>
                <a:lnTo>
                  <a:pt x="2292" y="1854"/>
                </a:lnTo>
                <a:lnTo>
                  <a:pt x="2333" y="2030"/>
                </a:lnTo>
                <a:lnTo>
                  <a:pt x="2374" y="2207"/>
                </a:lnTo>
                <a:lnTo>
                  <a:pt x="2415" y="2385"/>
                </a:lnTo>
              </a:path>
            </a:pathLst>
          </a:custGeom>
          <a:noFill/>
          <a:ln w="9525">
            <a:solidFill>
              <a:srgbClr val="0000FF"/>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91" name="Freeform 47"/>
          <p:cNvSpPr>
            <a:spLocks/>
          </p:cNvSpPr>
          <p:nvPr/>
        </p:nvSpPr>
        <p:spPr bwMode="auto">
          <a:xfrm>
            <a:off x="7072330" y="2714620"/>
            <a:ext cx="371475" cy="0"/>
          </a:xfrm>
          <a:custGeom>
            <a:avLst/>
            <a:gdLst/>
            <a:ahLst/>
            <a:cxnLst>
              <a:cxn ang="0">
                <a:pos x="0" y="0"/>
              </a:cxn>
              <a:cxn ang="0">
                <a:pos x="585" y="0"/>
              </a:cxn>
            </a:cxnLst>
            <a:rect l="0" t="0" r="r" b="b"/>
            <a:pathLst>
              <a:path w="585">
                <a:moveTo>
                  <a:pt x="0" y="0"/>
                </a:moveTo>
                <a:lnTo>
                  <a:pt x="585" y="0"/>
                </a:lnTo>
              </a:path>
            </a:pathLst>
          </a:custGeom>
          <a:noFill/>
          <a:ln w="9525">
            <a:solidFill>
              <a:srgbClr val="0000FF"/>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92" name="Freeform 48"/>
          <p:cNvSpPr>
            <a:spLocks/>
          </p:cNvSpPr>
          <p:nvPr/>
        </p:nvSpPr>
        <p:spPr bwMode="auto">
          <a:xfrm>
            <a:off x="7100900" y="3143245"/>
            <a:ext cx="371475" cy="0"/>
          </a:xfrm>
          <a:custGeom>
            <a:avLst/>
            <a:gdLst/>
            <a:ahLst/>
            <a:cxnLst>
              <a:cxn ang="0">
                <a:pos x="0" y="0"/>
              </a:cxn>
              <a:cxn ang="0">
                <a:pos x="585" y="0"/>
              </a:cxn>
            </a:cxnLst>
            <a:rect l="0" t="0" r="r" b="b"/>
            <a:pathLst>
              <a:path w="585">
                <a:moveTo>
                  <a:pt x="0" y="0"/>
                </a:moveTo>
                <a:lnTo>
                  <a:pt x="585" y="0"/>
                </a:lnTo>
              </a:path>
            </a:pathLst>
          </a:custGeom>
          <a:noFill/>
          <a:ln w="9525">
            <a:solidFill>
              <a:srgbClr val="00CCFF"/>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6193" name="Freeform 49"/>
          <p:cNvSpPr>
            <a:spLocks/>
          </p:cNvSpPr>
          <p:nvPr/>
        </p:nvSpPr>
        <p:spPr bwMode="auto">
          <a:xfrm>
            <a:off x="7100900" y="3495670"/>
            <a:ext cx="371475" cy="0"/>
          </a:xfrm>
          <a:custGeom>
            <a:avLst/>
            <a:gdLst/>
            <a:ahLst/>
            <a:cxnLst>
              <a:cxn ang="0">
                <a:pos x="0" y="0"/>
              </a:cxn>
              <a:cxn ang="0">
                <a:pos x="585" y="0"/>
              </a:cxn>
            </a:cxnLst>
            <a:rect l="0" t="0" r="r" b="b"/>
            <a:pathLst>
              <a:path w="585">
                <a:moveTo>
                  <a:pt x="0" y="0"/>
                </a:moveTo>
                <a:lnTo>
                  <a:pt x="585" y="0"/>
                </a:lnTo>
              </a:path>
            </a:pathLst>
          </a:custGeom>
          <a:noFill/>
          <a:ln w="9525">
            <a:solidFill>
              <a:srgbClr val="3366FF"/>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52" name="Espace réservé du contenu 51"/>
          <p:cNvSpPr>
            <a:spLocks noGrp="1"/>
          </p:cNvSpPr>
          <p:nvPr>
            <p:ph idx="1"/>
          </p:nvPr>
        </p:nvSpPr>
        <p:spPr>
          <a:xfrm>
            <a:off x="0" y="4929198"/>
            <a:ext cx="9144000" cy="357190"/>
          </a:xfrm>
        </p:spPr>
        <p:txBody>
          <a:bodyPr>
            <a:normAutofit fontScale="55000" lnSpcReduction="20000"/>
          </a:bodyPr>
          <a:lstStyle/>
          <a:p>
            <a:pPr>
              <a:buNone/>
            </a:pPr>
            <a:r>
              <a:rPr lang="fr-FR" dirty="0" smtClean="0"/>
              <a:t>    charge constante charge variable                              régime variable régime constant</a:t>
            </a:r>
            <a:endParaRPr lang="fr-FR" dirty="0"/>
          </a:p>
        </p:txBody>
      </p:sp>
      <p:sp>
        <p:nvSpPr>
          <p:cNvPr id="53" name="Rectangle 52"/>
          <p:cNvSpPr/>
          <p:nvPr/>
        </p:nvSpPr>
        <p:spPr>
          <a:xfrm>
            <a:off x="142844" y="2285992"/>
            <a:ext cx="1071570" cy="307777"/>
          </a:xfrm>
          <a:prstGeom prst="rect">
            <a:avLst/>
          </a:prstGeom>
        </p:spPr>
        <p:txBody>
          <a:bodyPr wrap="square">
            <a:spAutoFit/>
          </a:bodyPr>
          <a:lstStyle/>
          <a:p>
            <a:r>
              <a:rPr lang="fr-FR" sz="1400" dirty="0" smtClean="0"/>
              <a:t>Puissance</a:t>
            </a:r>
            <a:endParaRPr lang="fr-FR" sz="1400" dirty="0"/>
          </a:p>
        </p:txBody>
      </p:sp>
      <p:sp>
        <p:nvSpPr>
          <p:cNvPr id="54" name="Rectangle 53"/>
          <p:cNvSpPr/>
          <p:nvPr/>
        </p:nvSpPr>
        <p:spPr>
          <a:xfrm>
            <a:off x="5000628" y="2285992"/>
            <a:ext cx="1285884" cy="307777"/>
          </a:xfrm>
          <a:prstGeom prst="rect">
            <a:avLst/>
          </a:prstGeom>
        </p:spPr>
        <p:txBody>
          <a:bodyPr wrap="square">
            <a:spAutoFit/>
          </a:bodyPr>
          <a:lstStyle/>
          <a:p>
            <a:r>
              <a:rPr lang="fr-FR" sz="1400" dirty="0" smtClean="0"/>
              <a:t>Puissance</a:t>
            </a:r>
            <a:endParaRPr lang="fr-FR" sz="1400" dirty="0"/>
          </a:p>
        </p:txBody>
      </p:sp>
      <p:sp>
        <p:nvSpPr>
          <p:cNvPr id="55" name="Rectangle 54"/>
          <p:cNvSpPr/>
          <p:nvPr/>
        </p:nvSpPr>
        <p:spPr>
          <a:xfrm>
            <a:off x="3214678" y="3929066"/>
            <a:ext cx="704167" cy="307777"/>
          </a:xfrm>
          <a:prstGeom prst="rect">
            <a:avLst/>
          </a:prstGeom>
        </p:spPr>
        <p:txBody>
          <a:bodyPr wrap="none">
            <a:spAutoFit/>
          </a:bodyPr>
          <a:lstStyle/>
          <a:p>
            <a:r>
              <a:rPr lang="fr-FR" sz="1400" dirty="0" smtClean="0"/>
              <a:t>dosage</a:t>
            </a:r>
            <a:endParaRPr lang="fr-FR" sz="1400" dirty="0"/>
          </a:p>
        </p:txBody>
      </p:sp>
      <p:sp>
        <p:nvSpPr>
          <p:cNvPr id="56" name="Rectangle 55"/>
          <p:cNvSpPr/>
          <p:nvPr/>
        </p:nvSpPr>
        <p:spPr>
          <a:xfrm>
            <a:off x="8072462" y="3929066"/>
            <a:ext cx="704167" cy="307777"/>
          </a:xfrm>
          <a:prstGeom prst="rect">
            <a:avLst/>
          </a:prstGeom>
        </p:spPr>
        <p:txBody>
          <a:bodyPr wrap="none">
            <a:spAutoFit/>
          </a:bodyPr>
          <a:lstStyle/>
          <a:p>
            <a:r>
              <a:rPr lang="fr-FR" sz="1400" dirty="0" smtClean="0"/>
              <a:t>dosage</a:t>
            </a:r>
            <a:endParaRPr lang="fr-FR" sz="1400" dirty="0"/>
          </a:p>
        </p:txBody>
      </p:sp>
      <p:sp>
        <p:nvSpPr>
          <p:cNvPr id="57" name="Rectangle 56"/>
          <p:cNvSpPr/>
          <p:nvPr/>
        </p:nvSpPr>
        <p:spPr>
          <a:xfrm>
            <a:off x="1000100" y="4357695"/>
            <a:ext cx="2357454" cy="285751"/>
          </a:xfrm>
          <a:prstGeom prst="rect">
            <a:avLst/>
          </a:prstGeom>
        </p:spPr>
        <p:txBody>
          <a:bodyPr wrap="square">
            <a:spAutoFit/>
          </a:bodyPr>
          <a:lstStyle/>
          <a:p>
            <a:r>
              <a:rPr lang="fr-FR" sz="1200" dirty="0" smtClean="0"/>
              <a:t>    1 / 21            1 / 15</a:t>
            </a:r>
            <a:endParaRPr lang="fr-FR" sz="1200" dirty="0"/>
          </a:p>
        </p:txBody>
      </p:sp>
      <p:sp>
        <p:nvSpPr>
          <p:cNvPr id="58" name="Rectangle 57"/>
          <p:cNvSpPr/>
          <p:nvPr/>
        </p:nvSpPr>
        <p:spPr>
          <a:xfrm>
            <a:off x="2714612" y="4357694"/>
            <a:ext cx="506870" cy="276999"/>
          </a:xfrm>
          <a:prstGeom prst="rect">
            <a:avLst/>
          </a:prstGeom>
        </p:spPr>
        <p:txBody>
          <a:bodyPr wrap="none">
            <a:spAutoFit/>
          </a:bodyPr>
          <a:lstStyle/>
          <a:p>
            <a:r>
              <a:rPr lang="fr-FR" sz="1200" dirty="0" smtClean="0"/>
              <a:t>1 / 8 </a:t>
            </a:r>
            <a:endParaRPr lang="fr-FR" sz="1200" dirty="0"/>
          </a:p>
        </p:txBody>
      </p:sp>
      <p:sp>
        <p:nvSpPr>
          <p:cNvPr id="59" name="Rectangle 58"/>
          <p:cNvSpPr/>
          <p:nvPr/>
        </p:nvSpPr>
        <p:spPr>
          <a:xfrm>
            <a:off x="5929322" y="4357694"/>
            <a:ext cx="2357454" cy="285751"/>
          </a:xfrm>
          <a:prstGeom prst="rect">
            <a:avLst/>
          </a:prstGeom>
        </p:spPr>
        <p:txBody>
          <a:bodyPr wrap="square">
            <a:spAutoFit/>
          </a:bodyPr>
          <a:lstStyle/>
          <a:p>
            <a:r>
              <a:rPr lang="fr-FR" sz="1200" dirty="0" smtClean="0"/>
              <a:t>    1 / 21            1 / 15</a:t>
            </a:r>
            <a:endParaRPr lang="fr-FR" sz="1200" dirty="0"/>
          </a:p>
        </p:txBody>
      </p:sp>
      <p:sp>
        <p:nvSpPr>
          <p:cNvPr id="60" name="Rectangle 59"/>
          <p:cNvSpPr/>
          <p:nvPr/>
        </p:nvSpPr>
        <p:spPr>
          <a:xfrm>
            <a:off x="7643834" y="4357694"/>
            <a:ext cx="506870" cy="276999"/>
          </a:xfrm>
          <a:prstGeom prst="rect">
            <a:avLst/>
          </a:prstGeom>
        </p:spPr>
        <p:txBody>
          <a:bodyPr wrap="none">
            <a:spAutoFit/>
          </a:bodyPr>
          <a:lstStyle/>
          <a:p>
            <a:r>
              <a:rPr lang="fr-FR" sz="1200" dirty="0" smtClean="0"/>
              <a:t>1 / 8 </a:t>
            </a:r>
            <a:endParaRPr lang="fr-FR" sz="1200" dirty="0"/>
          </a:p>
        </p:txBody>
      </p:sp>
      <p:sp>
        <p:nvSpPr>
          <p:cNvPr id="61" name="Rectangle 60"/>
          <p:cNvSpPr/>
          <p:nvPr/>
        </p:nvSpPr>
        <p:spPr>
          <a:xfrm>
            <a:off x="1214414" y="1928802"/>
            <a:ext cx="1857388" cy="577081"/>
          </a:xfrm>
          <a:prstGeom prst="rect">
            <a:avLst/>
          </a:prstGeom>
        </p:spPr>
        <p:txBody>
          <a:bodyPr wrap="square">
            <a:spAutoFit/>
          </a:bodyPr>
          <a:lstStyle/>
          <a:p>
            <a:r>
              <a:rPr lang="fr-FR" sz="1050" dirty="0" smtClean="0">
                <a:solidFill>
                  <a:srgbClr val="FF0000"/>
                </a:solidFill>
              </a:rPr>
              <a:t>4000 tr . min -1</a:t>
            </a:r>
          </a:p>
          <a:p>
            <a:r>
              <a:rPr lang="fr-FR" sz="1050" dirty="0" smtClean="0">
                <a:solidFill>
                  <a:srgbClr val="FF0000"/>
                </a:solidFill>
              </a:rPr>
              <a:t>3000 tr . min -1</a:t>
            </a:r>
          </a:p>
          <a:p>
            <a:r>
              <a:rPr lang="fr-FR" sz="1050" dirty="0" smtClean="0">
                <a:solidFill>
                  <a:srgbClr val="FF0000"/>
                </a:solidFill>
              </a:rPr>
              <a:t>2000 tr . min -1</a:t>
            </a:r>
            <a:endParaRPr lang="fr-FR" sz="1050" dirty="0">
              <a:solidFill>
                <a:srgbClr val="FF0000"/>
              </a:solidFill>
            </a:endParaRPr>
          </a:p>
        </p:txBody>
      </p:sp>
      <p:sp>
        <p:nvSpPr>
          <p:cNvPr id="62" name="Rectangle 61"/>
          <p:cNvSpPr/>
          <p:nvPr/>
        </p:nvSpPr>
        <p:spPr>
          <a:xfrm>
            <a:off x="6215074" y="2000240"/>
            <a:ext cx="785802" cy="577081"/>
          </a:xfrm>
          <a:prstGeom prst="rect">
            <a:avLst/>
          </a:prstGeom>
        </p:spPr>
        <p:txBody>
          <a:bodyPr wrap="square">
            <a:spAutoFit/>
          </a:bodyPr>
          <a:lstStyle/>
          <a:p>
            <a:r>
              <a:rPr lang="fr-FR" sz="1050" dirty="0" smtClean="0">
                <a:solidFill>
                  <a:srgbClr val="FF0000"/>
                </a:solidFill>
              </a:rPr>
              <a:t>4 / 4</a:t>
            </a:r>
          </a:p>
          <a:p>
            <a:r>
              <a:rPr lang="fr-FR" sz="1050" dirty="0" smtClean="0">
                <a:solidFill>
                  <a:srgbClr val="FF0000"/>
                </a:solidFill>
              </a:rPr>
              <a:t>3 / 4</a:t>
            </a:r>
          </a:p>
          <a:p>
            <a:r>
              <a:rPr lang="fr-FR" sz="1050" dirty="0" smtClean="0">
                <a:solidFill>
                  <a:srgbClr val="FF0000"/>
                </a:solidFill>
              </a:rPr>
              <a:t>1 / 2</a:t>
            </a:r>
            <a:endParaRPr lang="fr-FR" sz="1050" dirty="0">
              <a:solidFill>
                <a:srgbClr val="FF0000"/>
              </a:solidFill>
            </a:endParaRPr>
          </a:p>
        </p:txBody>
      </p:sp>
      <p:sp>
        <p:nvSpPr>
          <p:cNvPr id="66" name="Espace réservé de la date 65"/>
          <p:cNvSpPr>
            <a:spLocks noGrp="1"/>
          </p:cNvSpPr>
          <p:nvPr>
            <p:ph type="dt" sz="half" idx="10"/>
          </p:nvPr>
        </p:nvSpPr>
        <p:spPr/>
        <p:txBody>
          <a:bodyPr/>
          <a:lstStyle/>
          <a:p>
            <a:fld id="{902C2C67-46D5-4B9C-A0DC-DDABC5E93B5B}" type="datetime1">
              <a:rPr lang="fr-FR" smtClean="0"/>
              <a:pPr/>
              <a:t>04/04/2010</a:t>
            </a:fld>
            <a:endParaRPr lang="fr-BE"/>
          </a:p>
        </p:txBody>
      </p:sp>
      <p:sp>
        <p:nvSpPr>
          <p:cNvPr id="67" name="Espace réservé du numéro de diapositive 66"/>
          <p:cNvSpPr>
            <a:spLocks noGrp="1"/>
          </p:cNvSpPr>
          <p:nvPr>
            <p:ph type="sldNum" sz="quarter" idx="12"/>
          </p:nvPr>
        </p:nvSpPr>
        <p:spPr/>
        <p:txBody>
          <a:bodyPr/>
          <a:lstStyle/>
          <a:p>
            <a:fld id="{CF4668DC-857F-487D-BFFA-8C0CA5037977}" type="slidenum">
              <a:rPr lang="fr-BE" smtClean="0"/>
              <a:pPr/>
              <a:t>34</a:t>
            </a:fld>
            <a:endParaRPr lang="fr-BE"/>
          </a:p>
        </p:txBody>
      </p:sp>
      <p:sp>
        <p:nvSpPr>
          <p:cNvPr id="68" name="Espace réservé du pied de page 67"/>
          <p:cNvSpPr>
            <a:spLocks noGrp="1"/>
          </p:cNvSpPr>
          <p:nvPr>
            <p:ph type="ftr" sz="quarter" idx="11"/>
          </p:nvPr>
        </p:nvSpPr>
        <p:spPr/>
        <p:txBody>
          <a:bodyPr/>
          <a:lstStyle/>
          <a:p>
            <a:r>
              <a:rPr lang="fr-FR" smtClean="0"/>
              <a:t>Combustibles et lubrifiants                              FORMATEUR: BELLOUMI AHMED</a:t>
            </a:r>
            <a:endParaRPr lang="fr-BE"/>
          </a:p>
        </p:txBody>
      </p:sp>
    </p:spTree>
  </p:cSld>
  <p:clrMapOvr>
    <a:masterClrMapping/>
  </p:clrMapOvr>
  <p:transition spd="slow">
    <p:wheel/>
    <p:sndAc>
      <p:stSnd>
        <p:snd r:embed="rId2" name="camera.wav" builtIn="1"/>
      </p:stSnd>
    </p:sndAc>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928670"/>
            <a:ext cx="9144000" cy="5786478"/>
          </a:xfrm>
        </p:spPr>
        <p:txBody>
          <a:bodyPr>
            <a:normAutofit/>
          </a:bodyPr>
          <a:lstStyle/>
          <a:p>
            <a:pPr>
              <a:buNone/>
            </a:pPr>
            <a:endParaRPr lang="fr-FR" b="1" u="sng" dirty="0" smtClean="0">
              <a:solidFill>
                <a:srgbClr val="FF0000"/>
              </a:solidFill>
            </a:endParaRPr>
          </a:p>
          <a:p>
            <a:pPr>
              <a:buNone/>
            </a:pPr>
            <a:r>
              <a:rPr lang="fr-FR" b="1" dirty="0" smtClean="0"/>
              <a:t>On obtient toujours la puissance maxi pour un dosage de 1 / 12,5. Ce dosage en excès d'essence permet d'augmenter la vitesse de combustion. </a:t>
            </a:r>
          </a:p>
          <a:p>
            <a:pPr>
              <a:buNone/>
            </a:pPr>
            <a:r>
              <a:rPr lang="fr-FR" b="1" dirty="0" smtClean="0"/>
              <a:t>Il est utilisé lorsque l'on désire le maximum de puissance du moteur en position pied à fond, en reprise mais aussi au ralenti.</a:t>
            </a:r>
          </a:p>
        </p:txBody>
      </p:sp>
      <p:sp>
        <p:nvSpPr>
          <p:cNvPr id="7" name="Espace réservé de la date 6"/>
          <p:cNvSpPr>
            <a:spLocks noGrp="1"/>
          </p:cNvSpPr>
          <p:nvPr>
            <p:ph type="dt" sz="half" idx="10"/>
          </p:nvPr>
        </p:nvSpPr>
        <p:spPr/>
        <p:txBody>
          <a:bodyPr/>
          <a:lstStyle/>
          <a:p>
            <a:fld id="{B7D3EC5B-AE79-45FE-BB52-19CEE46F35D4}" type="datetime1">
              <a:rPr lang="fr-FR" smtClean="0"/>
              <a:pPr/>
              <a:t>04/04/2010</a:t>
            </a:fld>
            <a:endParaRPr lang="fr-BE"/>
          </a:p>
        </p:txBody>
      </p:sp>
      <p:sp>
        <p:nvSpPr>
          <p:cNvPr id="8" name="Espace réservé du numéro de diapositive 7"/>
          <p:cNvSpPr>
            <a:spLocks noGrp="1"/>
          </p:cNvSpPr>
          <p:nvPr>
            <p:ph type="sldNum" sz="quarter" idx="12"/>
          </p:nvPr>
        </p:nvSpPr>
        <p:spPr/>
        <p:txBody>
          <a:bodyPr/>
          <a:lstStyle/>
          <a:p>
            <a:fld id="{CF4668DC-857F-487D-BFFA-8C0CA5037977}" type="slidenum">
              <a:rPr lang="fr-BE" smtClean="0"/>
              <a:pPr/>
              <a:t>35</a:t>
            </a:fld>
            <a:endParaRPr lang="fr-BE"/>
          </a:p>
        </p:txBody>
      </p:sp>
      <p:sp>
        <p:nvSpPr>
          <p:cNvPr id="9" name="Espace réservé du pied de page 8"/>
          <p:cNvSpPr>
            <a:spLocks noGrp="1"/>
          </p:cNvSpPr>
          <p:nvPr>
            <p:ph type="ftr" sz="quarter" idx="11"/>
          </p:nvPr>
        </p:nvSpPr>
        <p:spPr/>
        <p:txBody>
          <a:bodyPr/>
          <a:lstStyle/>
          <a:p>
            <a:r>
              <a:rPr lang="fr-FR" smtClean="0"/>
              <a:t>Combustibles et lubrifiants                              FORMATEUR: BELLOUMI AHMED</a:t>
            </a:r>
            <a:endParaRPr lang="fr-BE"/>
          </a:p>
        </p:txBody>
      </p:sp>
      <p:sp>
        <p:nvSpPr>
          <p:cNvPr id="11" name="Titre 1"/>
          <p:cNvSpPr>
            <a:spLocks noGrp="1"/>
          </p:cNvSpPr>
          <p:nvPr>
            <p:ph type="title"/>
          </p:nvPr>
        </p:nvSpPr>
        <p:spPr>
          <a:xfrm>
            <a:off x="500034" y="357166"/>
            <a:ext cx="8229600" cy="723275"/>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REMARQUE</a:t>
            </a:r>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fontScale="70000" lnSpcReduction="20000"/>
          </a:bodyPr>
          <a:lstStyle/>
          <a:p>
            <a:pPr>
              <a:buNone/>
            </a:pPr>
            <a:r>
              <a:rPr lang="el-GR" b="1" dirty="0" smtClean="0">
                <a:solidFill>
                  <a:srgbClr val="FF0000"/>
                </a:solidFill>
              </a:rPr>
              <a:t>η</a:t>
            </a:r>
            <a:r>
              <a:rPr lang="fr-FR" b="1" dirty="0" smtClean="0">
                <a:solidFill>
                  <a:srgbClr val="FF0000"/>
                </a:solidFill>
              </a:rPr>
              <a:t> = P</a:t>
            </a:r>
            <a:r>
              <a:rPr lang="fr-FR" b="1" baseline="-25000" dirty="0" smtClean="0">
                <a:solidFill>
                  <a:srgbClr val="FF0000"/>
                </a:solidFill>
              </a:rPr>
              <a:t>s </a:t>
            </a:r>
            <a:r>
              <a:rPr lang="fr-FR" b="1" dirty="0" smtClean="0">
                <a:solidFill>
                  <a:srgbClr val="FF0000"/>
                </a:solidFill>
              </a:rPr>
              <a:t>/ </a:t>
            </a:r>
            <a:r>
              <a:rPr lang="fr-FR" b="1" dirty="0" err="1" smtClean="0">
                <a:solidFill>
                  <a:srgbClr val="FF0000"/>
                </a:solidFill>
              </a:rPr>
              <a:t>P</a:t>
            </a:r>
            <a:r>
              <a:rPr lang="fr-FR" b="1" baseline="-25000" dirty="0" err="1" smtClean="0">
                <a:solidFill>
                  <a:srgbClr val="FF0000"/>
                </a:solidFill>
              </a:rPr>
              <a:t>e</a:t>
            </a:r>
            <a:r>
              <a:rPr lang="fr-FR" b="1" dirty="0" smtClean="0">
                <a:solidFill>
                  <a:srgbClr val="FF0000"/>
                </a:solidFill>
              </a:rPr>
              <a:t>                           P</a:t>
            </a:r>
            <a:r>
              <a:rPr lang="fr-FR" b="1" baseline="-25000" dirty="0" smtClean="0">
                <a:solidFill>
                  <a:srgbClr val="FF0000"/>
                </a:solidFill>
              </a:rPr>
              <a:t>s</a:t>
            </a:r>
            <a:r>
              <a:rPr lang="fr-FR" b="1" dirty="0" smtClean="0">
                <a:solidFill>
                  <a:srgbClr val="FF0000"/>
                </a:solidFill>
              </a:rPr>
              <a:t> : puissance de sortie</a:t>
            </a:r>
          </a:p>
          <a:p>
            <a:pPr algn="ctr">
              <a:buNone/>
            </a:pPr>
            <a:r>
              <a:rPr lang="fr-FR" b="1" dirty="0" smtClean="0">
                <a:solidFill>
                  <a:srgbClr val="FF0000"/>
                </a:solidFill>
              </a:rPr>
              <a:t>                                                 </a:t>
            </a:r>
            <a:r>
              <a:rPr lang="fr-FR" b="1" dirty="0" err="1" smtClean="0">
                <a:solidFill>
                  <a:srgbClr val="FF0000"/>
                </a:solidFill>
              </a:rPr>
              <a:t>P</a:t>
            </a:r>
            <a:r>
              <a:rPr lang="fr-FR" b="1" baseline="-25000" dirty="0" err="1" smtClean="0">
                <a:solidFill>
                  <a:srgbClr val="FF0000"/>
                </a:solidFill>
              </a:rPr>
              <a:t>e</a:t>
            </a:r>
            <a:r>
              <a:rPr lang="fr-FR" b="1" baseline="-25000" dirty="0" smtClean="0">
                <a:solidFill>
                  <a:srgbClr val="FF0000"/>
                </a:solidFill>
              </a:rPr>
              <a:t> </a:t>
            </a:r>
            <a:r>
              <a:rPr lang="fr-FR" b="1" dirty="0" smtClean="0">
                <a:solidFill>
                  <a:srgbClr val="FF0000"/>
                </a:solidFill>
              </a:rPr>
              <a:t>: puissance d'entrée</a:t>
            </a:r>
          </a:p>
          <a:p>
            <a:pPr>
              <a:buNone/>
            </a:pPr>
            <a:r>
              <a:rPr lang="fr-FR" b="1" dirty="0" smtClean="0">
                <a:solidFill>
                  <a:srgbClr val="FF0000"/>
                </a:solidFill>
              </a:rPr>
              <a:t>                                      </a:t>
            </a:r>
            <a:r>
              <a:rPr lang="pl-PL" b="1" dirty="0" smtClean="0">
                <a:solidFill>
                  <a:srgbClr val="FF0000"/>
                </a:solidFill>
              </a:rPr>
              <a:t>P</a:t>
            </a:r>
            <a:r>
              <a:rPr lang="pl-PL" b="1" baseline="-25000" dirty="0" smtClean="0">
                <a:solidFill>
                  <a:srgbClr val="FF0000"/>
                </a:solidFill>
              </a:rPr>
              <a:t>s</a:t>
            </a:r>
            <a:r>
              <a:rPr lang="pl-PL" b="1" dirty="0" smtClean="0">
                <a:solidFill>
                  <a:srgbClr val="FF0000"/>
                </a:solidFill>
              </a:rPr>
              <a:t> = W / t </a:t>
            </a:r>
            <a:r>
              <a:rPr lang="fr-FR" b="1" dirty="0" smtClean="0">
                <a:solidFill>
                  <a:srgbClr val="FF0000"/>
                </a:solidFill>
              </a:rPr>
              <a:t>                             </a:t>
            </a:r>
            <a:r>
              <a:rPr lang="pl-PL" b="1" dirty="0" smtClean="0">
                <a:solidFill>
                  <a:srgbClr val="FF0000"/>
                </a:solidFill>
              </a:rPr>
              <a:t>( j . s-1 )</a:t>
            </a:r>
          </a:p>
          <a:p>
            <a:pPr>
              <a:buNone/>
            </a:pPr>
            <a:r>
              <a:rPr lang="fr-FR" b="1" dirty="0" smtClean="0">
                <a:solidFill>
                  <a:srgbClr val="FF0000"/>
                </a:solidFill>
              </a:rPr>
              <a:t>                                      </a:t>
            </a:r>
            <a:r>
              <a:rPr lang="fr-FR" b="1" dirty="0" err="1" smtClean="0">
                <a:solidFill>
                  <a:srgbClr val="FF0000"/>
                </a:solidFill>
              </a:rPr>
              <a:t>P</a:t>
            </a:r>
            <a:r>
              <a:rPr lang="fr-FR" b="1" baseline="-25000" dirty="0" err="1" smtClean="0">
                <a:solidFill>
                  <a:srgbClr val="FF0000"/>
                </a:solidFill>
              </a:rPr>
              <a:t>e</a:t>
            </a:r>
            <a:r>
              <a:rPr lang="fr-FR" b="1" dirty="0" smtClean="0">
                <a:solidFill>
                  <a:srgbClr val="FF0000"/>
                </a:solidFill>
              </a:rPr>
              <a:t> = </a:t>
            </a:r>
            <a:r>
              <a:rPr lang="fr-FR" b="1" dirty="0" err="1" smtClean="0">
                <a:solidFill>
                  <a:srgbClr val="FF0000"/>
                </a:solidFill>
              </a:rPr>
              <a:t>m</a:t>
            </a:r>
            <a:r>
              <a:rPr lang="fr-FR" b="1" baseline="-25000" dirty="0" err="1" smtClean="0">
                <a:solidFill>
                  <a:srgbClr val="FF0000"/>
                </a:solidFill>
              </a:rPr>
              <a:t>essence</a:t>
            </a:r>
            <a:r>
              <a:rPr lang="fr-FR" b="1" dirty="0" smtClean="0">
                <a:solidFill>
                  <a:srgbClr val="FF0000"/>
                </a:solidFill>
              </a:rPr>
              <a:t> . </a:t>
            </a:r>
            <a:r>
              <a:rPr lang="fr-FR" b="1" dirty="0" err="1" smtClean="0">
                <a:solidFill>
                  <a:srgbClr val="FF0000"/>
                </a:solidFill>
              </a:rPr>
              <a:t>Pci</a:t>
            </a:r>
            <a:r>
              <a:rPr lang="fr-FR" b="1" dirty="0" smtClean="0">
                <a:solidFill>
                  <a:srgbClr val="FF0000"/>
                </a:solidFill>
              </a:rPr>
              <a:t> / t      ( kg . kJ / kg . s )</a:t>
            </a:r>
          </a:p>
          <a:p>
            <a:pPr>
              <a:buNone/>
            </a:pPr>
            <a:r>
              <a:rPr lang="fr-FR" b="1" dirty="0" smtClean="0">
                <a:solidFill>
                  <a:srgbClr val="FF0000"/>
                </a:solidFill>
              </a:rPr>
              <a:t>                                           =  </a:t>
            </a:r>
            <a:r>
              <a:rPr lang="fr-FR" b="1" dirty="0" err="1" smtClean="0">
                <a:solidFill>
                  <a:srgbClr val="FF0000"/>
                </a:solidFill>
              </a:rPr>
              <a:t>Q</a:t>
            </a:r>
            <a:r>
              <a:rPr lang="fr-FR" b="1" baseline="-25000" dirty="0" err="1" smtClean="0">
                <a:solidFill>
                  <a:srgbClr val="FF0000"/>
                </a:solidFill>
              </a:rPr>
              <a:t>essence</a:t>
            </a:r>
            <a:r>
              <a:rPr lang="fr-FR" b="1" baseline="-25000" dirty="0" smtClean="0">
                <a:solidFill>
                  <a:srgbClr val="FF0000"/>
                </a:solidFill>
              </a:rPr>
              <a:t> </a:t>
            </a:r>
            <a:r>
              <a:rPr lang="fr-FR" b="1" dirty="0" smtClean="0">
                <a:solidFill>
                  <a:srgbClr val="FF0000"/>
                </a:solidFill>
              </a:rPr>
              <a:t>. </a:t>
            </a:r>
            <a:r>
              <a:rPr lang="fr-FR" b="1" dirty="0" err="1" smtClean="0">
                <a:solidFill>
                  <a:srgbClr val="FF0000"/>
                </a:solidFill>
              </a:rPr>
              <a:t>Pci</a:t>
            </a:r>
            <a:r>
              <a:rPr lang="fr-FR" b="1" dirty="0" smtClean="0">
                <a:solidFill>
                  <a:srgbClr val="FF0000"/>
                </a:solidFill>
              </a:rPr>
              <a:t>                  ( j . s-1 )</a:t>
            </a:r>
          </a:p>
          <a:p>
            <a:pPr>
              <a:buNone/>
            </a:pPr>
            <a:endParaRPr lang="fr-FR" b="1" dirty="0" smtClean="0">
              <a:solidFill>
                <a:srgbClr val="FF0000"/>
              </a:solidFill>
            </a:endParaRPr>
          </a:p>
          <a:p>
            <a:pPr>
              <a:buNone/>
            </a:pPr>
            <a:r>
              <a:rPr lang="fr-FR" b="1" dirty="0" smtClean="0">
                <a:solidFill>
                  <a:srgbClr val="FF0000"/>
                </a:solidFill>
              </a:rPr>
              <a:t>                               </a:t>
            </a:r>
            <a:r>
              <a:rPr lang="el-GR" b="1" dirty="0" smtClean="0">
                <a:solidFill>
                  <a:srgbClr val="FF0000"/>
                </a:solidFill>
              </a:rPr>
              <a:t>η</a:t>
            </a:r>
            <a:r>
              <a:rPr lang="fr-FR" b="1" dirty="0" smtClean="0">
                <a:solidFill>
                  <a:srgbClr val="FF0000"/>
                </a:solidFill>
              </a:rPr>
              <a:t> =      </a:t>
            </a:r>
            <a:r>
              <a:rPr lang="fr-FR" b="1" u="sng" dirty="0" smtClean="0">
                <a:solidFill>
                  <a:srgbClr val="FF0000"/>
                </a:solidFill>
              </a:rPr>
              <a:t>       P</a:t>
            </a:r>
            <a:r>
              <a:rPr lang="fr-FR" b="1" u="sng" baseline="-25000" dirty="0" smtClean="0">
                <a:solidFill>
                  <a:srgbClr val="FF0000"/>
                </a:solidFill>
              </a:rPr>
              <a:t>s</a:t>
            </a:r>
            <a:r>
              <a:rPr lang="fr-FR" b="1" u="sng" dirty="0" smtClean="0">
                <a:solidFill>
                  <a:srgbClr val="FF0000"/>
                </a:solidFill>
              </a:rPr>
              <a:t> / </a:t>
            </a:r>
            <a:r>
              <a:rPr lang="fr-FR" b="1" u="sng" dirty="0" err="1" smtClean="0">
                <a:solidFill>
                  <a:srgbClr val="FF0000"/>
                </a:solidFill>
              </a:rPr>
              <a:t>Q</a:t>
            </a:r>
            <a:r>
              <a:rPr lang="fr-FR" b="1" u="sng" baseline="-25000" dirty="0" err="1" smtClean="0">
                <a:solidFill>
                  <a:srgbClr val="FF0000"/>
                </a:solidFill>
              </a:rPr>
              <a:t>air</a:t>
            </a:r>
            <a:r>
              <a:rPr lang="fr-FR" b="1" u="sng" dirty="0" smtClean="0">
                <a:solidFill>
                  <a:srgbClr val="FF0000"/>
                </a:solidFill>
              </a:rPr>
              <a:t> 	</a:t>
            </a:r>
            <a:r>
              <a:rPr lang="fr-FR" b="1" dirty="0" smtClean="0">
                <a:solidFill>
                  <a:srgbClr val="FF0000"/>
                </a:solidFill>
              </a:rPr>
              <a:t>  = </a:t>
            </a:r>
            <a:r>
              <a:rPr lang="fr-FR" b="1" u="sng" dirty="0" smtClean="0">
                <a:solidFill>
                  <a:srgbClr val="FF0000"/>
                </a:solidFill>
              </a:rPr>
              <a:t>P</a:t>
            </a:r>
            <a:r>
              <a:rPr lang="fr-FR" b="1" u="sng" baseline="-25000" dirty="0" smtClean="0">
                <a:solidFill>
                  <a:srgbClr val="FF0000"/>
                </a:solidFill>
              </a:rPr>
              <a:t>s</a:t>
            </a:r>
            <a:r>
              <a:rPr lang="fr-FR" b="1" u="sng" dirty="0" smtClean="0">
                <a:solidFill>
                  <a:srgbClr val="FF0000"/>
                </a:solidFill>
              </a:rPr>
              <a:t> / </a:t>
            </a:r>
            <a:r>
              <a:rPr lang="fr-FR" b="1" u="sng" dirty="0" err="1" smtClean="0">
                <a:solidFill>
                  <a:srgbClr val="FF0000"/>
                </a:solidFill>
              </a:rPr>
              <a:t>Q</a:t>
            </a:r>
            <a:r>
              <a:rPr lang="fr-FR" b="1" u="sng" baseline="-25000" dirty="0" err="1" smtClean="0">
                <a:solidFill>
                  <a:srgbClr val="FF0000"/>
                </a:solidFill>
              </a:rPr>
              <a:t>air</a:t>
            </a:r>
            <a:endParaRPr lang="fr-FR" b="1" baseline="-25000" dirty="0" smtClean="0">
              <a:solidFill>
                <a:srgbClr val="FF0000"/>
              </a:solidFill>
            </a:endParaRPr>
          </a:p>
          <a:p>
            <a:pPr>
              <a:buNone/>
            </a:pPr>
            <a:r>
              <a:rPr lang="fr-FR" b="1" dirty="0" smtClean="0">
                <a:solidFill>
                  <a:srgbClr val="FF0000"/>
                </a:solidFill>
              </a:rPr>
              <a:t>                                            </a:t>
            </a:r>
            <a:r>
              <a:rPr lang="fr-FR" b="1" dirty="0" err="1" smtClean="0">
                <a:solidFill>
                  <a:srgbClr val="FF0000"/>
                </a:solidFill>
              </a:rPr>
              <a:t>Q</a:t>
            </a:r>
            <a:r>
              <a:rPr lang="fr-FR" b="1" baseline="-25000" dirty="0" err="1" smtClean="0">
                <a:solidFill>
                  <a:srgbClr val="FF0000"/>
                </a:solidFill>
              </a:rPr>
              <a:t>essence</a:t>
            </a:r>
            <a:r>
              <a:rPr lang="fr-FR" b="1" dirty="0" smtClean="0">
                <a:solidFill>
                  <a:srgbClr val="FF0000"/>
                </a:solidFill>
              </a:rPr>
              <a:t> . </a:t>
            </a:r>
            <a:r>
              <a:rPr lang="fr-FR" b="1" dirty="0" err="1" smtClean="0">
                <a:solidFill>
                  <a:srgbClr val="FF0000"/>
                </a:solidFill>
              </a:rPr>
              <a:t>Pci</a:t>
            </a:r>
            <a:r>
              <a:rPr lang="fr-FR" b="1" dirty="0" smtClean="0">
                <a:solidFill>
                  <a:srgbClr val="FF0000"/>
                </a:solidFill>
              </a:rPr>
              <a:t> / </a:t>
            </a:r>
            <a:r>
              <a:rPr lang="fr-FR" b="1" dirty="0" err="1" smtClean="0">
                <a:solidFill>
                  <a:srgbClr val="FF0000"/>
                </a:solidFill>
              </a:rPr>
              <a:t>Q</a:t>
            </a:r>
            <a:r>
              <a:rPr lang="fr-FR" b="1" baseline="-25000" dirty="0" err="1" smtClean="0">
                <a:solidFill>
                  <a:srgbClr val="FF0000"/>
                </a:solidFill>
              </a:rPr>
              <a:t>air</a:t>
            </a:r>
            <a:r>
              <a:rPr lang="fr-FR" b="1" baseline="-25000" dirty="0" smtClean="0">
                <a:solidFill>
                  <a:srgbClr val="FF0000"/>
                </a:solidFill>
              </a:rPr>
              <a:t>  </a:t>
            </a:r>
            <a:r>
              <a:rPr lang="fr-FR" b="1" dirty="0" smtClean="0">
                <a:solidFill>
                  <a:srgbClr val="FF0000"/>
                </a:solidFill>
              </a:rPr>
              <a:t>     d . </a:t>
            </a:r>
            <a:r>
              <a:rPr lang="fr-FR" b="1" dirty="0" err="1" smtClean="0">
                <a:solidFill>
                  <a:srgbClr val="FF0000"/>
                </a:solidFill>
              </a:rPr>
              <a:t>Pci</a:t>
            </a:r>
            <a:endParaRPr lang="fr-FR" b="1" dirty="0" smtClean="0">
              <a:solidFill>
                <a:srgbClr val="FF0000"/>
              </a:solidFill>
            </a:endParaRPr>
          </a:p>
          <a:p>
            <a:endParaRPr lang="fr-FR" b="1" dirty="0" smtClean="0">
              <a:solidFill>
                <a:srgbClr val="FFFF00"/>
              </a:solidFill>
            </a:endParaRPr>
          </a:p>
          <a:p>
            <a:pPr>
              <a:buNone/>
            </a:pPr>
            <a:r>
              <a:rPr lang="fr-FR" b="1" dirty="0" smtClean="0">
                <a:solidFill>
                  <a:srgbClr val="FFFF00"/>
                </a:solidFill>
              </a:rPr>
              <a:t> </a:t>
            </a:r>
            <a:r>
              <a:rPr lang="fr-FR" b="1" dirty="0" smtClean="0"/>
              <a:t>      durant les essais sur chaque courbe </a:t>
            </a:r>
            <a:r>
              <a:rPr lang="fr-FR" b="1" dirty="0" err="1" smtClean="0"/>
              <a:t>Qair</a:t>
            </a:r>
            <a:r>
              <a:rPr lang="fr-FR" b="1" dirty="0" smtClean="0"/>
              <a:t> = constante car la charge = constante   et le régime = constante alors on obtient:</a:t>
            </a:r>
          </a:p>
          <a:p>
            <a:pPr>
              <a:buNone/>
            </a:pPr>
            <a:r>
              <a:rPr lang="fr-FR" b="1" dirty="0" smtClean="0">
                <a:solidFill>
                  <a:srgbClr val="FF0000"/>
                </a:solidFill>
              </a:rPr>
              <a:t>                                                                  </a:t>
            </a:r>
            <a:r>
              <a:rPr lang="el-GR" b="1" dirty="0" smtClean="0">
                <a:solidFill>
                  <a:srgbClr val="FF0000"/>
                </a:solidFill>
              </a:rPr>
              <a:t>η</a:t>
            </a:r>
            <a:r>
              <a:rPr lang="fr-FR" b="1" dirty="0" smtClean="0">
                <a:solidFill>
                  <a:srgbClr val="FF0000"/>
                </a:solidFill>
              </a:rPr>
              <a:t> = </a:t>
            </a:r>
            <a:r>
              <a:rPr lang="fr-FR" b="1" u="sng" dirty="0" smtClean="0">
                <a:solidFill>
                  <a:srgbClr val="FF0000"/>
                </a:solidFill>
              </a:rPr>
              <a:t>Ps</a:t>
            </a:r>
            <a:r>
              <a:rPr lang="fr-FR" b="1" dirty="0" smtClean="0">
                <a:solidFill>
                  <a:srgbClr val="FF0000"/>
                </a:solidFill>
              </a:rPr>
              <a:t> . K</a:t>
            </a:r>
          </a:p>
          <a:p>
            <a:pPr>
              <a:buNone/>
            </a:pPr>
            <a:r>
              <a:rPr lang="fr-FR" b="1" dirty="0" smtClean="0">
                <a:solidFill>
                  <a:srgbClr val="FF0000"/>
                </a:solidFill>
              </a:rPr>
              <a:t>                                                                         d</a:t>
            </a:r>
          </a:p>
          <a:p>
            <a:pPr>
              <a:buNone/>
            </a:pPr>
            <a:r>
              <a:rPr lang="fr-FR" b="1" dirty="0" smtClean="0">
                <a:solidFill>
                  <a:srgbClr val="FF0000"/>
                </a:solidFill>
              </a:rPr>
              <a:t>                                               ainsi: </a:t>
            </a:r>
            <a:r>
              <a:rPr lang="el-GR" b="1" dirty="0" smtClean="0">
                <a:solidFill>
                  <a:srgbClr val="FF0000"/>
                </a:solidFill>
              </a:rPr>
              <a:t>η</a:t>
            </a:r>
            <a:r>
              <a:rPr lang="fr-FR" b="1" dirty="0" smtClean="0">
                <a:solidFill>
                  <a:srgbClr val="FF0000"/>
                </a:solidFill>
              </a:rPr>
              <a:t> = tan a . K       avec K = constante</a:t>
            </a:r>
          </a:p>
          <a:p>
            <a:pPr>
              <a:buNone/>
            </a:pPr>
            <a:r>
              <a:rPr lang="fr-FR" b="1" dirty="0" smtClean="0"/>
              <a:t>      il faut donc pour </a:t>
            </a:r>
            <a:r>
              <a:rPr lang="el-GR" b="1" dirty="0" smtClean="0"/>
              <a:t>η</a:t>
            </a:r>
            <a:r>
              <a:rPr lang="fr-FR" b="1" dirty="0" smtClean="0"/>
              <a:t> max que tan a soit maximum.</a:t>
            </a:r>
          </a:p>
          <a:p>
            <a:endParaRPr lang="fr-FR" dirty="0"/>
          </a:p>
        </p:txBody>
      </p:sp>
      <p:sp>
        <p:nvSpPr>
          <p:cNvPr id="3" name="Espace réservé de la date 2"/>
          <p:cNvSpPr>
            <a:spLocks noGrp="1"/>
          </p:cNvSpPr>
          <p:nvPr>
            <p:ph type="dt" sz="half" idx="10"/>
          </p:nvPr>
        </p:nvSpPr>
        <p:spPr/>
        <p:txBody>
          <a:bodyPr/>
          <a:lstStyle/>
          <a:p>
            <a:fld id="{40DE4344-1385-455F-A376-9E479927A93C}" type="datetime1">
              <a:rPr lang="fr-FR" smtClean="0"/>
              <a:pPr/>
              <a:t>04/04/2010</a:t>
            </a:fld>
            <a:endParaRPr lang="fr-BE"/>
          </a:p>
        </p:txBody>
      </p:sp>
      <p:sp>
        <p:nvSpPr>
          <p:cNvPr id="4" name="Espace réservé du pied de page 3"/>
          <p:cNvSpPr>
            <a:spLocks noGrp="1"/>
          </p:cNvSpPr>
          <p:nvPr>
            <p:ph type="ftr" sz="quarter" idx="11"/>
          </p:nvPr>
        </p:nvSpPr>
        <p:spPr/>
        <p:txBody>
          <a:bodyPr/>
          <a:lstStyle/>
          <a:p>
            <a:r>
              <a:rPr lang="fr-FR" smtClean="0"/>
              <a:t>Combustibles et lubrifiants                              FORMATEUR: BELLOUMI AHMED</a:t>
            </a:r>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36</a:t>
            </a:fld>
            <a:endParaRPr lang="fr-BE"/>
          </a:p>
        </p:txBody>
      </p:sp>
      <p:sp>
        <p:nvSpPr>
          <p:cNvPr id="6" name="Titre 5"/>
          <p:cNvSpPr>
            <a:spLocks noGrp="1"/>
          </p:cNvSpPr>
          <p:nvPr>
            <p:ph type="title"/>
          </p:nvPr>
        </p:nvSpPr>
        <p:spPr>
          <a:xfrm>
            <a:off x="0" y="142852"/>
            <a:ext cx="9144000" cy="1384995"/>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2800"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Détermination du dosage de rendement maximum (</a:t>
            </a:r>
            <a:r>
              <a:rPr lang="el-GR" sz="2800"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η</a:t>
            </a:r>
            <a:r>
              <a:rPr lang="fr-FR" sz="2800"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 max )</a:t>
            </a:r>
            <a:br>
              <a:rPr lang="fr-FR" sz="2800"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br>
            <a:endParaRPr lang="fr-FR" sz="2800"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endParaRPr>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anim calcmode="lin" valueType="num">
                                      <p:cBhvr>
                                        <p:cTn id="8" dur="2000" fill="hold"/>
                                        <p:tgtEl>
                                          <p:spTgt spid="2">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2">
                                            <p:txEl>
                                              <p:pRg st="0" end="0"/>
                                            </p:txEl>
                                          </p:spTgt>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iterate type="lt">
                                    <p:tmPct val="10000"/>
                                  </p:iterate>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anim calcmode="lin" valueType="num">
                                      <p:cBhvr>
                                        <p:cTn id="13" dur="2000" fill="hold"/>
                                        <p:tgtEl>
                                          <p:spTgt spid="2">
                                            <p:txEl>
                                              <p:pRg st="1" end="1"/>
                                            </p:txEl>
                                          </p:spTgt>
                                        </p:tgtEl>
                                        <p:attrNameLst>
                                          <p:attrName>ppt_w</p:attrName>
                                        </p:attrNameLst>
                                      </p:cBhvr>
                                      <p:tavLst>
                                        <p:tav tm="0" fmla="#ppt_w*sin(2.5*pi*$)">
                                          <p:val>
                                            <p:fltVal val="0"/>
                                          </p:val>
                                        </p:tav>
                                        <p:tav tm="100000">
                                          <p:val>
                                            <p:fltVal val="1"/>
                                          </p:val>
                                        </p:tav>
                                      </p:tavLst>
                                    </p:anim>
                                    <p:anim calcmode="lin" valueType="num">
                                      <p:cBhvr>
                                        <p:cTn id="14" dur="2000" fill="hold"/>
                                        <p:tgtEl>
                                          <p:spTgt spid="2">
                                            <p:txEl>
                                              <p:pRg st="1" end="1"/>
                                            </p:txEl>
                                          </p:spTgt>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0"/>
                                  </p:stCondLst>
                                  <p:iterate type="lt">
                                    <p:tmPct val="10000"/>
                                  </p:iterate>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anim calcmode="lin" valueType="num">
                                      <p:cBhvr>
                                        <p:cTn id="18" dur="2000" fill="hold"/>
                                        <p:tgtEl>
                                          <p:spTgt spid="2">
                                            <p:txEl>
                                              <p:pRg st="2" end="2"/>
                                            </p:txEl>
                                          </p:spTgt>
                                        </p:tgtEl>
                                        <p:attrNameLst>
                                          <p:attrName>ppt_w</p:attrName>
                                        </p:attrNameLst>
                                      </p:cBhvr>
                                      <p:tavLst>
                                        <p:tav tm="0" fmla="#ppt_w*sin(2.5*pi*$)">
                                          <p:val>
                                            <p:fltVal val="0"/>
                                          </p:val>
                                        </p:tav>
                                        <p:tav tm="100000">
                                          <p:val>
                                            <p:fltVal val="1"/>
                                          </p:val>
                                        </p:tav>
                                      </p:tavLst>
                                    </p:anim>
                                    <p:anim calcmode="lin" valueType="num">
                                      <p:cBhvr>
                                        <p:cTn id="19" dur="2000" fill="hold"/>
                                        <p:tgtEl>
                                          <p:spTgt spid="2">
                                            <p:txEl>
                                              <p:pRg st="2" end="2"/>
                                            </p:txEl>
                                          </p:spTgt>
                                        </p:tgtEl>
                                        <p:attrNameLst>
                                          <p:attrName>ppt_h</p:attrName>
                                        </p:attrNameLst>
                                      </p:cBhvr>
                                      <p:tavLst>
                                        <p:tav tm="0">
                                          <p:val>
                                            <p:strVal val="#ppt_h"/>
                                          </p:val>
                                        </p:tav>
                                        <p:tav tm="100000">
                                          <p:val>
                                            <p:strVal val="#ppt_h"/>
                                          </p:val>
                                        </p:tav>
                                      </p:tavLst>
                                    </p:anim>
                                  </p:childTnLst>
                                </p:cTn>
                              </p:par>
                              <p:par>
                                <p:cTn id="20" presetID="45" presetClass="entr" presetSubtype="0" fill="hold" nodeType="withEffect">
                                  <p:stCondLst>
                                    <p:cond delay="0"/>
                                  </p:stCondLst>
                                  <p:iterate type="lt">
                                    <p:tmPct val="10000"/>
                                  </p:iterate>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2000"/>
                                        <p:tgtEl>
                                          <p:spTgt spid="2">
                                            <p:txEl>
                                              <p:pRg st="3" end="3"/>
                                            </p:txEl>
                                          </p:spTgt>
                                        </p:tgtEl>
                                      </p:cBhvr>
                                    </p:animEffect>
                                    <p:anim calcmode="lin" valueType="num">
                                      <p:cBhvr>
                                        <p:cTn id="23" dur="2000" fill="hold"/>
                                        <p:tgtEl>
                                          <p:spTgt spid="2">
                                            <p:txEl>
                                              <p:pRg st="3" end="3"/>
                                            </p:txEl>
                                          </p:spTgt>
                                        </p:tgtEl>
                                        <p:attrNameLst>
                                          <p:attrName>ppt_w</p:attrName>
                                        </p:attrNameLst>
                                      </p:cBhvr>
                                      <p:tavLst>
                                        <p:tav tm="0" fmla="#ppt_w*sin(2.5*pi*$)">
                                          <p:val>
                                            <p:fltVal val="0"/>
                                          </p:val>
                                        </p:tav>
                                        <p:tav tm="100000">
                                          <p:val>
                                            <p:fltVal val="1"/>
                                          </p:val>
                                        </p:tav>
                                      </p:tavLst>
                                    </p:anim>
                                    <p:anim calcmode="lin" valueType="num">
                                      <p:cBhvr>
                                        <p:cTn id="24" dur="2000" fill="hold"/>
                                        <p:tgtEl>
                                          <p:spTgt spid="2">
                                            <p:txEl>
                                              <p:pRg st="3" end="3"/>
                                            </p:txEl>
                                          </p:spTgt>
                                        </p:tgtEl>
                                        <p:attrNameLst>
                                          <p:attrName>ppt_h</p:attrName>
                                        </p:attrNameLst>
                                      </p:cBhvr>
                                      <p:tavLst>
                                        <p:tav tm="0">
                                          <p:val>
                                            <p:strVal val="#ppt_h"/>
                                          </p:val>
                                        </p:tav>
                                        <p:tav tm="100000">
                                          <p:val>
                                            <p:strVal val="#ppt_h"/>
                                          </p:val>
                                        </p:tav>
                                      </p:tavLst>
                                    </p:anim>
                                  </p:childTnLst>
                                </p:cTn>
                              </p:par>
                              <p:par>
                                <p:cTn id="25" presetID="45" presetClass="entr" presetSubtype="0" fill="hold" nodeType="withEffect">
                                  <p:stCondLst>
                                    <p:cond delay="0"/>
                                  </p:stCondLst>
                                  <p:iterate type="lt">
                                    <p:tmPct val="10000"/>
                                  </p:iterate>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2000"/>
                                        <p:tgtEl>
                                          <p:spTgt spid="2">
                                            <p:txEl>
                                              <p:pRg st="4" end="4"/>
                                            </p:txEl>
                                          </p:spTgt>
                                        </p:tgtEl>
                                      </p:cBhvr>
                                    </p:animEffect>
                                    <p:anim calcmode="lin" valueType="num">
                                      <p:cBhvr>
                                        <p:cTn id="28" dur="2000" fill="hold"/>
                                        <p:tgtEl>
                                          <p:spTgt spid="2">
                                            <p:txEl>
                                              <p:pRg st="4" end="4"/>
                                            </p:txEl>
                                          </p:spTgt>
                                        </p:tgtEl>
                                        <p:attrNameLst>
                                          <p:attrName>ppt_w</p:attrName>
                                        </p:attrNameLst>
                                      </p:cBhvr>
                                      <p:tavLst>
                                        <p:tav tm="0" fmla="#ppt_w*sin(2.5*pi*$)">
                                          <p:val>
                                            <p:fltVal val="0"/>
                                          </p:val>
                                        </p:tav>
                                        <p:tav tm="100000">
                                          <p:val>
                                            <p:fltVal val="1"/>
                                          </p:val>
                                        </p:tav>
                                      </p:tavLst>
                                    </p:anim>
                                    <p:anim calcmode="lin" valueType="num">
                                      <p:cBhvr>
                                        <p:cTn id="29" dur="2000" fill="hold"/>
                                        <p:tgtEl>
                                          <p:spTgt spid="2">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45" presetClass="entr" presetSubtype="0" fill="hold" nodeType="clickEffect">
                                  <p:stCondLst>
                                    <p:cond delay="0"/>
                                  </p:stCondLst>
                                  <p:iterate type="lt">
                                    <p:tmPct val="10000"/>
                                  </p:iterate>
                                  <p:childTnLst>
                                    <p:set>
                                      <p:cBhvr>
                                        <p:cTn id="33" dur="1" fill="hold">
                                          <p:stCondLst>
                                            <p:cond delay="0"/>
                                          </p:stCondLst>
                                        </p:cTn>
                                        <p:tgtEl>
                                          <p:spTgt spid="2">
                                            <p:txEl>
                                              <p:pRg st="6" end="6"/>
                                            </p:txEl>
                                          </p:spTgt>
                                        </p:tgtEl>
                                        <p:attrNameLst>
                                          <p:attrName>style.visibility</p:attrName>
                                        </p:attrNameLst>
                                      </p:cBhvr>
                                      <p:to>
                                        <p:strVal val="visible"/>
                                      </p:to>
                                    </p:set>
                                    <p:animEffect transition="in" filter="fade">
                                      <p:cBhvr>
                                        <p:cTn id="34" dur="2000"/>
                                        <p:tgtEl>
                                          <p:spTgt spid="2">
                                            <p:txEl>
                                              <p:pRg st="6" end="6"/>
                                            </p:txEl>
                                          </p:spTgt>
                                        </p:tgtEl>
                                      </p:cBhvr>
                                    </p:animEffect>
                                    <p:anim calcmode="lin" valueType="num">
                                      <p:cBhvr>
                                        <p:cTn id="35" dur="2000" fill="hold"/>
                                        <p:tgtEl>
                                          <p:spTgt spid="2">
                                            <p:txEl>
                                              <p:pRg st="6" end="6"/>
                                            </p:txEl>
                                          </p:spTgt>
                                        </p:tgtEl>
                                        <p:attrNameLst>
                                          <p:attrName>ppt_w</p:attrName>
                                        </p:attrNameLst>
                                      </p:cBhvr>
                                      <p:tavLst>
                                        <p:tav tm="0" fmla="#ppt_w*sin(2.5*pi*$)">
                                          <p:val>
                                            <p:fltVal val="0"/>
                                          </p:val>
                                        </p:tav>
                                        <p:tav tm="100000">
                                          <p:val>
                                            <p:fltVal val="1"/>
                                          </p:val>
                                        </p:tav>
                                      </p:tavLst>
                                    </p:anim>
                                    <p:anim calcmode="lin" valueType="num">
                                      <p:cBhvr>
                                        <p:cTn id="36" dur="2000" fill="hold"/>
                                        <p:tgtEl>
                                          <p:spTgt spid="2">
                                            <p:txEl>
                                              <p:pRg st="6" end="6"/>
                                            </p:txEl>
                                          </p:spTgt>
                                        </p:tgtEl>
                                        <p:attrNameLst>
                                          <p:attrName>ppt_h</p:attrName>
                                        </p:attrNameLst>
                                      </p:cBhvr>
                                      <p:tavLst>
                                        <p:tav tm="0">
                                          <p:val>
                                            <p:strVal val="#ppt_h"/>
                                          </p:val>
                                        </p:tav>
                                        <p:tav tm="100000">
                                          <p:val>
                                            <p:strVal val="#ppt_h"/>
                                          </p:val>
                                        </p:tav>
                                      </p:tavLst>
                                    </p:anim>
                                  </p:childTnLst>
                                </p:cTn>
                              </p:par>
                              <p:par>
                                <p:cTn id="37" presetID="45" presetClass="entr" presetSubtype="0" fill="hold" nodeType="withEffect">
                                  <p:stCondLst>
                                    <p:cond delay="0"/>
                                  </p:stCondLst>
                                  <p:iterate type="lt">
                                    <p:tmPct val="10000"/>
                                  </p:iterate>
                                  <p:childTnLst>
                                    <p:set>
                                      <p:cBhvr>
                                        <p:cTn id="38" dur="1" fill="hold">
                                          <p:stCondLst>
                                            <p:cond delay="0"/>
                                          </p:stCondLst>
                                        </p:cTn>
                                        <p:tgtEl>
                                          <p:spTgt spid="2">
                                            <p:txEl>
                                              <p:pRg st="7" end="7"/>
                                            </p:txEl>
                                          </p:spTgt>
                                        </p:tgtEl>
                                        <p:attrNameLst>
                                          <p:attrName>style.visibility</p:attrName>
                                        </p:attrNameLst>
                                      </p:cBhvr>
                                      <p:to>
                                        <p:strVal val="visible"/>
                                      </p:to>
                                    </p:set>
                                    <p:animEffect transition="in" filter="fade">
                                      <p:cBhvr>
                                        <p:cTn id="39" dur="2000"/>
                                        <p:tgtEl>
                                          <p:spTgt spid="2">
                                            <p:txEl>
                                              <p:pRg st="7" end="7"/>
                                            </p:txEl>
                                          </p:spTgt>
                                        </p:tgtEl>
                                      </p:cBhvr>
                                    </p:animEffect>
                                    <p:anim calcmode="lin" valueType="num">
                                      <p:cBhvr>
                                        <p:cTn id="40" dur="2000" fill="hold"/>
                                        <p:tgtEl>
                                          <p:spTgt spid="2">
                                            <p:txEl>
                                              <p:pRg st="7" end="7"/>
                                            </p:txEl>
                                          </p:spTgt>
                                        </p:tgtEl>
                                        <p:attrNameLst>
                                          <p:attrName>ppt_w</p:attrName>
                                        </p:attrNameLst>
                                      </p:cBhvr>
                                      <p:tavLst>
                                        <p:tav tm="0" fmla="#ppt_w*sin(2.5*pi*$)">
                                          <p:val>
                                            <p:fltVal val="0"/>
                                          </p:val>
                                        </p:tav>
                                        <p:tav tm="100000">
                                          <p:val>
                                            <p:fltVal val="1"/>
                                          </p:val>
                                        </p:tav>
                                      </p:tavLst>
                                    </p:anim>
                                    <p:anim calcmode="lin" valueType="num">
                                      <p:cBhvr>
                                        <p:cTn id="41" dur="2000" fill="hold"/>
                                        <p:tgtEl>
                                          <p:spTgt spid="2">
                                            <p:txEl>
                                              <p:pRg st="7" end="7"/>
                                            </p:txEl>
                                          </p:spTgt>
                                        </p:tgtEl>
                                        <p:attrNameLst>
                                          <p:attrName>ppt_h</p:attrName>
                                        </p:attrNameLst>
                                      </p:cBhvr>
                                      <p:tavLst>
                                        <p:tav tm="0">
                                          <p:val>
                                            <p:strVal val="#ppt_h"/>
                                          </p:val>
                                        </p:tav>
                                        <p:tav tm="100000">
                                          <p:val>
                                            <p:strVal val="#ppt_h"/>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2">
                                            <p:txEl>
                                              <p:pRg st="9" end="9"/>
                                            </p:txEl>
                                          </p:spTgt>
                                        </p:tgtEl>
                                        <p:attrNameLst>
                                          <p:attrName>style.visibility</p:attrName>
                                        </p:attrNameLst>
                                      </p:cBhvr>
                                      <p:to>
                                        <p:strVal val="visible"/>
                                      </p:to>
                                    </p:set>
                                    <p:anim calcmode="lin" valueType="num">
                                      <p:cBhvr additive="base">
                                        <p:cTn id="46"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8" presetClass="entr" presetSubtype="16" fill="hold" nodeType="clickEffect">
                                  <p:stCondLst>
                                    <p:cond delay="0"/>
                                  </p:stCondLst>
                                  <p:childTnLst>
                                    <p:set>
                                      <p:cBhvr>
                                        <p:cTn id="51" dur="1" fill="hold">
                                          <p:stCondLst>
                                            <p:cond delay="0"/>
                                          </p:stCondLst>
                                        </p:cTn>
                                        <p:tgtEl>
                                          <p:spTgt spid="2">
                                            <p:txEl>
                                              <p:pRg st="10" end="10"/>
                                            </p:txEl>
                                          </p:spTgt>
                                        </p:tgtEl>
                                        <p:attrNameLst>
                                          <p:attrName>style.visibility</p:attrName>
                                        </p:attrNameLst>
                                      </p:cBhvr>
                                      <p:to>
                                        <p:strVal val="visible"/>
                                      </p:to>
                                    </p:set>
                                    <p:animEffect transition="in" filter="diamond(in)">
                                      <p:cBhvr>
                                        <p:cTn id="52" dur="2000"/>
                                        <p:tgtEl>
                                          <p:spTgt spid="2">
                                            <p:txEl>
                                              <p:pRg st="10" end="10"/>
                                            </p:txEl>
                                          </p:spTgt>
                                        </p:tgtEl>
                                      </p:cBhvr>
                                    </p:animEffect>
                                  </p:childTnLst>
                                </p:cTn>
                              </p:par>
                              <p:par>
                                <p:cTn id="53" presetID="8" presetClass="entr" presetSubtype="16" fill="hold" nodeType="withEffect">
                                  <p:stCondLst>
                                    <p:cond delay="0"/>
                                  </p:stCondLst>
                                  <p:childTnLst>
                                    <p:set>
                                      <p:cBhvr>
                                        <p:cTn id="54" dur="1" fill="hold">
                                          <p:stCondLst>
                                            <p:cond delay="0"/>
                                          </p:stCondLst>
                                        </p:cTn>
                                        <p:tgtEl>
                                          <p:spTgt spid="2">
                                            <p:txEl>
                                              <p:pRg st="11" end="11"/>
                                            </p:txEl>
                                          </p:spTgt>
                                        </p:tgtEl>
                                        <p:attrNameLst>
                                          <p:attrName>style.visibility</p:attrName>
                                        </p:attrNameLst>
                                      </p:cBhvr>
                                      <p:to>
                                        <p:strVal val="visible"/>
                                      </p:to>
                                    </p:set>
                                    <p:animEffect transition="in" filter="diamond(in)">
                                      <p:cBhvr>
                                        <p:cTn id="55" dur="2000"/>
                                        <p:tgtEl>
                                          <p:spTgt spid="2">
                                            <p:txEl>
                                              <p:pRg st="11" end="11"/>
                                            </p:txEl>
                                          </p:spTgt>
                                        </p:tgtEl>
                                      </p:cBhvr>
                                    </p:animEffect>
                                  </p:childTnLst>
                                </p:cTn>
                              </p:par>
                              <p:par>
                                <p:cTn id="56" presetID="8" presetClass="entr" presetSubtype="16" fill="hold" nodeType="withEffect">
                                  <p:stCondLst>
                                    <p:cond delay="0"/>
                                  </p:stCondLst>
                                  <p:childTnLst>
                                    <p:set>
                                      <p:cBhvr>
                                        <p:cTn id="57" dur="1" fill="hold">
                                          <p:stCondLst>
                                            <p:cond delay="0"/>
                                          </p:stCondLst>
                                        </p:cTn>
                                        <p:tgtEl>
                                          <p:spTgt spid="2">
                                            <p:txEl>
                                              <p:pRg st="12" end="12"/>
                                            </p:txEl>
                                          </p:spTgt>
                                        </p:tgtEl>
                                        <p:attrNameLst>
                                          <p:attrName>style.visibility</p:attrName>
                                        </p:attrNameLst>
                                      </p:cBhvr>
                                      <p:to>
                                        <p:strVal val="visible"/>
                                      </p:to>
                                    </p:set>
                                    <p:animEffect transition="in" filter="diamond(in)">
                                      <p:cBhvr>
                                        <p:cTn id="58" dur="2000"/>
                                        <p:tgtEl>
                                          <p:spTgt spid="2">
                                            <p:txEl>
                                              <p:pRg st="12" end="12"/>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6" presetClass="entr" presetSubtype="0" fill="hold" nodeType="clickEffect">
                                  <p:stCondLst>
                                    <p:cond delay="0"/>
                                  </p:stCondLst>
                                  <p:childTnLst>
                                    <p:set>
                                      <p:cBhvr>
                                        <p:cTn id="62" dur="1" fill="hold">
                                          <p:stCondLst>
                                            <p:cond delay="0"/>
                                          </p:stCondLst>
                                        </p:cTn>
                                        <p:tgtEl>
                                          <p:spTgt spid="2">
                                            <p:txEl>
                                              <p:pRg st="13" end="13"/>
                                            </p:txEl>
                                          </p:spTgt>
                                        </p:tgtEl>
                                        <p:attrNameLst>
                                          <p:attrName>style.visibility</p:attrName>
                                        </p:attrNameLst>
                                      </p:cBhvr>
                                      <p:to>
                                        <p:strVal val="visible"/>
                                      </p:to>
                                    </p:set>
                                    <p:animEffect transition="in" filter="wipe(down)">
                                      <p:cBhvr>
                                        <p:cTn id="63" dur="580">
                                          <p:stCondLst>
                                            <p:cond delay="0"/>
                                          </p:stCondLst>
                                        </p:cTn>
                                        <p:tgtEl>
                                          <p:spTgt spid="2">
                                            <p:txEl>
                                              <p:pRg st="13" end="13"/>
                                            </p:txEl>
                                          </p:spTgt>
                                        </p:tgtEl>
                                      </p:cBhvr>
                                    </p:animEffect>
                                    <p:anim calcmode="lin" valueType="num">
                                      <p:cBhvr>
                                        <p:cTn id="64" dur="1822" tmFilter="0,0; 0.14,0.36; 0.43,0.73; 0.71,0.91; 1.0,1.0">
                                          <p:stCondLst>
                                            <p:cond delay="0"/>
                                          </p:stCondLst>
                                        </p:cTn>
                                        <p:tgtEl>
                                          <p:spTgt spid="2">
                                            <p:txEl>
                                              <p:pRg st="13" end="13"/>
                                            </p:txEl>
                                          </p:spTgt>
                                        </p:tgtEl>
                                        <p:attrNameLst>
                                          <p:attrName>ppt_x</p:attrName>
                                        </p:attrNameLst>
                                      </p:cBhvr>
                                      <p:tavLst>
                                        <p:tav tm="0">
                                          <p:val>
                                            <p:strVal val="#ppt_x-0.25"/>
                                          </p:val>
                                        </p:tav>
                                        <p:tav tm="100000">
                                          <p:val>
                                            <p:strVal val="#ppt_x"/>
                                          </p:val>
                                        </p:tav>
                                      </p:tavLst>
                                    </p:anim>
                                    <p:anim calcmode="lin" valueType="num">
                                      <p:cBhvr>
                                        <p:cTn id="65" dur="664" tmFilter="0.0,0.0; 0.25,0.07; 0.50,0.2; 0.75,0.467; 1.0,1.0">
                                          <p:stCondLst>
                                            <p:cond delay="0"/>
                                          </p:stCondLst>
                                        </p:cTn>
                                        <p:tgtEl>
                                          <p:spTgt spid="2">
                                            <p:txEl>
                                              <p:pRg st="13" end="13"/>
                                            </p:txEl>
                                          </p:spTgt>
                                        </p:tgtEl>
                                        <p:attrNameLst>
                                          <p:attrName>ppt_y</p:attrName>
                                        </p:attrNameLst>
                                      </p:cBhvr>
                                      <p:tavLst>
                                        <p:tav tm="0" fmla="#ppt_y-sin(pi*$)/3">
                                          <p:val>
                                            <p:fltVal val="0.5"/>
                                          </p:val>
                                        </p:tav>
                                        <p:tav tm="100000">
                                          <p:val>
                                            <p:fltVal val="1"/>
                                          </p:val>
                                        </p:tav>
                                      </p:tavLst>
                                    </p:anim>
                                    <p:anim calcmode="lin" valueType="num">
                                      <p:cBhvr>
                                        <p:cTn id="66" dur="664" tmFilter="0, 0; 0.125,0.2665; 0.25,0.4; 0.375,0.465; 0.5,0.5;  0.625,0.535; 0.75,0.6; 0.875,0.7335; 1,1">
                                          <p:stCondLst>
                                            <p:cond delay="664"/>
                                          </p:stCondLst>
                                        </p:cTn>
                                        <p:tgtEl>
                                          <p:spTgt spid="2">
                                            <p:txEl>
                                              <p:pRg st="13" end="13"/>
                                            </p:txEl>
                                          </p:spTgt>
                                        </p:tgtEl>
                                        <p:attrNameLst>
                                          <p:attrName>ppt_y</p:attrName>
                                        </p:attrNameLst>
                                      </p:cBhvr>
                                      <p:tavLst>
                                        <p:tav tm="0" fmla="#ppt_y-sin(pi*$)/9">
                                          <p:val>
                                            <p:fltVal val="0"/>
                                          </p:val>
                                        </p:tav>
                                        <p:tav tm="100000">
                                          <p:val>
                                            <p:fltVal val="1"/>
                                          </p:val>
                                        </p:tav>
                                      </p:tavLst>
                                    </p:anim>
                                    <p:anim calcmode="lin" valueType="num">
                                      <p:cBhvr>
                                        <p:cTn id="67" dur="332" tmFilter="0, 0; 0.125,0.2665; 0.25,0.4; 0.375,0.465; 0.5,0.5;  0.625,0.535; 0.75,0.6; 0.875,0.7335; 1,1">
                                          <p:stCondLst>
                                            <p:cond delay="1324"/>
                                          </p:stCondLst>
                                        </p:cTn>
                                        <p:tgtEl>
                                          <p:spTgt spid="2">
                                            <p:txEl>
                                              <p:pRg st="13" end="13"/>
                                            </p:txEl>
                                          </p:spTgt>
                                        </p:tgtEl>
                                        <p:attrNameLst>
                                          <p:attrName>ppt_y</p:attrName>
                                        </p:attrNameLst>
                                      </p:cBhvr>
                                      <p:tavLst>
                                        <p:tav tm="0" fmla="#ppt_y-sin(pi*$)/27">
                                          <p:val>
                                            <p:fltVal val="0"/>
                                          </p:val>
                                        </p:tav>
                                        <p:tav tm="100000">
                                          <p:val>
                                            <p:fltVal val="1"/>
                                          </p:val>
                                        </p:tav>
                                      </p:tavLst>
                                    </p:anim>
                                    <p:anim calcmode="lin" valueType="num">
                                      <p:cBhvr>
                                        <p:cTn id="68" dur="164" tmFilter="0, 0; 0.125,0.2665; 0.25,0.4; 0.375,0.465; 0.5,0.5;  0.625,0.535; 0.75,0.6; 0.875,0.7335; 1,1">
                                          <p:stCondLst>
                                            <p:cond delay="1656"/>
                                          </p:stCondLst>
                                        </p:cTn>
                                        <p:tgtEl>
                                          <p:spTgt spid="2">
                                            <p:txEl>
                                              <p:pRg st="13" end="13"/>
                                            </p:txEl>
                                          </p:spTgt>
                                        </p:tgtEl>
                                        <p:attrNameLst>
                                          <p:attrName>ppt_y</p:attrName>
                                        </p:attrNameLst>
                                      </p:cBhvr>
                                      <p:tavLst>
                                        <p:tav tm="0" fmla="#ppt_y-sin(pi*$)/81">
                                          <p:val>
                                            <p:fltVal val="0"/>
                                          </p:val>
                                        </p:tav>
                                        <p:tav tm="100000">
                                          <p:val>
                                            <p:fltVal val="1"/>
                                          </p:val>
                                        </p:tav>
                                      </p:tavLst>
                                    </p:anim>
                                    <p:animScale>
                                      <p:cBhvr>
                                        <p:cTn id="69" dur="26">
                                          <p:stCondLst>
                                            <p:cond delay="650"/>
                                          </p:stCondLst>
                                        </p:cTn>
                                        <p:tgtEl>
                                          <p:spTgt spid="2">
                                            <p:txEl>
                                              <p:pRg st="13" end="13"/>
                                            </p:txEl>
                                          </p:spTgt>
                                        </p:tgtEl>
                                      </p:cBhvr>
                                      <p:to x="100000" y="60000"/>
                                    </p:animScale>
                                    <p:animScale>
                                      <p:cBhvr>
                                        <p:cTn id="70" dur="166" decel="50000">
                                          <p:stCondLst>
                                            <p:cond delay="676"/>
                                          </p:stCondLst>
                                        </p:cTn>
                                        <p:tgtEl>
                                          <p:spTgt spid="2">
                                            <p:txEl>
                                              <p:pRg st="13" end="13"/>
                                            </p:txEl>
                                          </p:spTgt>
                                        </p:tgtEl>
                                      </p:cBhvr>
                                      <p:to x="100000" y="100000"/>
                                    </p:animScale>
                                    <p:animScale>
                                      <p:cBhvr>
                                        <p:cTn id="71" dur="26">
                                          <p:stCondLst>
                                            <p:cond delay="1312"/>
                                          </p:stCondLst>
                                        </p:cTn>
                                        <p:tgtEl>
                                          <p:spTgt spid="2">
                                            <p:txEl>
                                              <p:pRg st="13" end="13"/>
                                            </p:txEl>
                                          </p:spTgt>
                                        </p:tgtEl>
                                      </p:cBhvr>
                                      <p:to x="100000" y="80000"/>
                                    </p:animScale>
                                    <p:animScale>
                                      <p:cBhvr>
                                        <p:cTn id="72" dur="166" decel="50000">
                                          <p:stCondLst>
                                            <p:cond delay="1338"/>
                                          </p:stCondLst>
                                        </p:cTn>
                                        <p:tgtEl>
                                          <p:spTgt spid="2">
                                            <p:txEl>
                                              <p:pRg st="13" end="13"/>
                                            </p:txEl>
                                          </p:spTgt>
                                        </p:tgtEl>
                                      </p:cBhvr>
                                      <p:to x="100000" y="100000"/>
                                    </p:animScale>
                                    <p:animScale>
                                      <p:cBhvr>
                                        <p:cTn id="73" dur="26">
                                          <p:stCondLst>
                                            <p:cond delay="1642"/>
                                          </p:stCondLst>
                                        </p:cTn>
                                        <p:tgtEl>
                                          <p:spTgt spid="2">
                                            <p:txEl>
                                              <p:pRg st="13" end="13"/>
                                            </p:txEl>
                                          </p:spTgt>
                                        </p:tgtEl>
                                      </p:cBhvr>
                                      <p:to x="100000" y="90000"/>
                                    </p:animScale>
                                    <p:animScale>
                                      <p:cBhvr>
                                        <p:cTn id="74" dur="166" decel="50000">
                                          <p:stCondLst>
                                            <p:cond delay="1668"/>
                                          </p:stCondLst>
                                        </p:cTn>
                                        <p:tgtEl>
                                          <p:spTgt spid="2">
                                            <p:txEl>
                                              <p:pRg st="13" end="13"/>
                                            </p:txEl>
                                          </p:spTgt>
                                        </p:tgtEl>
                                      </p:cBhvr>
                                      <p:to x="100000" y="100000"/>
                                    </p:animScale>
                                    <p:animScale>
                                      <p:cBhvr>
                                        <p:cTn id="75" dur="26">
                                          <p:stCondLst>
                                            <p:cond delay="1808"/>
                                          </p:stCondLst>
                                        </p:cTn>
                                        <p:tgtEl>
                                          <p:spTgt spid="2">
                                            <p:txEl>
                                              <p:pRg st="13" end="13"/>
                                            </p:txEl>
                                          </p:spTgt>
                                        </p:tgtEl>
                                      </p:cBhvr>
                                      <p:to x="100000" y="95000"/>
                                    </p:animScale>
                                    <p:animScale>
                                      <p:cBhvr>
                                        <p:cTn id="76" dur="166" decel="50000">
                                          <p:stCondLst>
                                            <p:cond delay="1834"/>
                                          </p:stCondLst>
                                        </p:cTn>
                                        <p:tgtEl>
                                          <p:spTgt spid="2">
                                            <p:txEl>
                                              <p:pRg st="13" end="1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85720" y="428604"/>
            <a:ext cx="8858280" cy="6072230"/>
          </a:xfrm>
        </p:spPr>
        <p:txBody>
          <a:bodyPr>
            <a:normAutofit/>
          </a:bodyPr>
          <a:lstStyle/>
          <a:p>
            <a:pPr>
              <a:buNone/>
            </a:pPr>
            <a:r>
              <a:rPr lang="fr-FR" b="1" dirty="0" smtClean="0"/>
              <a:t>Généralement on considère le dosage de rendement maxi au environ de </a:t>
            </a:r>
            <a:r>
              <a:rPr lang="fr-FR" b="1" dirty="0" smtClean="0">
                <a:solidFill>
                  <a:srgbClr val="FF0000"/>
                </a:solidFill>
              </a:rPr>
              <a:t>1 / 18</a:t>
            </a:r>
            <a:r>
              <a:rPr lang="fr-FR" b="1" dirty="0" smtClean="0"/>
              <a:t>. Ce dosage en excès d'air permet de brûler toute l'essence du mélange. Il est</a:t>
            </a:r>
          </a:p>
          <a:p>
            <a:pPr>
              <a:buNone/>
            </a:pPr>
            <a:r>
              <a:rPr lang="fr-FR" b="1" dirty="0" smtClean="0"/>
              <a:t>    utilisé dans les moyennes et fortes charges.</a:t>
            </a:r>
          </a:p>
          <a:p>
            <a:pPr>
              <a:buNone/>
            </a:pPr>
            <a:r>
              <a:rPr lang="fr-FR" b="1" dirty="0" smtClean="0"/>
              <a:t>Lors du fonctionnement à froid, le mélange à tendance à ce condenser sur les parois de la tubulure d'admission et du cylindre, il faut donc utiliser un</a:t>
            </a:r>
          </a:p>
          <a:p>
            <a:pPr>
              <a:buNone/>
            </a:pPr>
            <a:r>
              <a:rPr lang="fr-FR" b="1" dirty="0" smtClean="0"/>
              <a:t>    mélange plus riche. ( </a:t>
            </a:r>
            <a:r>
              <a:rPr lang="fr-FR" b="1" dirty="0" smtClean="0">
                <a:solidFill>
                  <a:srgbClr val="FF0000"/>
                </a:solidFill>
              </a:rPr>
              <a:t>d ˜ 1 / 10 </a:t>
            </a:r>
            <a:r>
              <a:rPr lang="fr-FR" b="1" dirty="0" smtClean="0"/>
              <a:t>)</a:t>
            </a:r>
          </a:p>
          <a:p>
            <a:pPr>
              <a:buNone/>
            </a:pPr>
            <a:r>
              <a:rPr lang="fr-FR" b="1" dirty="0" smtClean="0"/>
              <a:t>Lors du fonctionnement au ralenti, le remplissage du moteur étant très faible, le dosage utilisé sera d'environ( </a:t>
            </a:r>
            <a:r>
              <a:rPr lang="fr-FR" b="1" dirty="0" smtClean="0">
                <a:solidFill>
                  <a:srgbClr val="FF0000"/>
                </a:solidFill>
              </a:rPr>
              <a:t>1 / 12 </a:t>
            </a:r>
            <a:r>
              <a:rPr lang="fr-FR" b="1" dirty="0" smtClean="0"/>
              <a:t>).</a:t>
            </a:r>
            <a:endParaRPr lang="fr-FR" b="1" dirty="0"/>
          </a:p>
        </p:txBody>
      </p:sp>
      <p:sp>
        <p:nvSpPr>
          <p:cNvPr id="7" name="Espace réservé de la date 6"/>
          <p:cNvSpPr>
            <a:spLocks noGrp="1"/>
          </p:cNvSpPr>
          <p:nvPr>
            <p:ph type="dt" sz="half" idx="10"/>
          </p:nvPr>
        </p:nvSpPr>
        <p:spPr/>
        <p:txBody>
          <a:bodyPr/>
          <a:lstStyle/>
          <a:p>
            <a:fld id="{5568F017-D8A2-43C1-BD54-61CCAC091C77}" type="datetime1">
              <a:rPr lang="fr-FR" smtClean="0"/>
              <a:pPr/>
              <a:t>04/04/2010</a:t>
            </a:fld>
            <a:endParaRPr lang="fr-BE"/>
          </a:p>
        </p:txBody>
      </p:sp>
      <p:sp>
        <p:nvSpPr>
          <p:cNvPr id="8" name="Espace réservé du numéro de diapositive 7"/>
          <p:cNvSpPr>
            <a:spLocks noGrp="1"/>
          </p:cNvSpPr>
          <p:nvPr>
            <p:ph type="sldNum" sz="quarter" idx="12"/>
          </p:nvPr>
        </p:nvSpPr>
        <p:spPr/>
        <p:txBody>
          <a:bodyPr/>
          <a:lstStyle/>
          <a:p>
            <a:fld id="{CF4668DC-857F-487D-BFFA-8C0CA5037977}" type="slidenum">
              <a:rPr lang="fr-BE" smtClean="0"/>
              <a:pPr/>
              <a:t>37</a:t>
            </a:fld>
            <a:endParaRPr lang="fr-BE"/>
          </a:p>
        </p:txBody>
      </p:sp>
      <p:sp>
        <p:nvSpPr>
          <p:cNvPr id="9" name="Espace réservé du pied de page 8"/>
          <p:cNvSpPr>
            <a:spLocks noGrp="1"/>
          </p:cNvSpPr>
          <p:nvPr>
            <p:ph type="ftr" sz="quarter" idx="11"/>
          </p:nvPr>
        </p:nvSpPr>
        <p:spPr/>
        <p:txBody>
          <a:bodyPr/>
          <a:lstStyle/>
          <a:p>
            <a:r>
              <a:rPr lang="fr-FR" smtClean="0"/>
              <a:t>Combustibles et lubrifiants                              FORMATEUR: BELLOUMI AHMED</a:t>
            </a:r>
            <a:endParaRPr lang="fr-BE"/>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par>
                                <p:cTn id="15" presetID="25"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p:cTn id="17"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0"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5" presetClass="entr" presetSubtype="0" fill="hold"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p:cTn id="29"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32"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3">
                                            <p:txEl>
                                              <p:pRg st="2" end="2"/>
                                            </p:txEl>
                                          </p:spTgt>
                                        </p:tgtEl>
                                      </p:cBhvr>
                                    </p:animEffect>
                                  </p:childTnLst>
                                </p:cTn>
                              </p:par>
                              <p:par>
                                <p:cTn id="37" presetID="25" presetClass="entr" presetSubtype="0" fill="hold" nodeType="with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 calcmode="lin" valueType="num">
                                      <p:cBhvr>
                                        <p:cTn id="39"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40"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41"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42"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43"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44"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45"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46" dur="1000" decel="50000">
                                          <p:stCondLst>
                                            <p:cond delay="0"/>
                                          </p:stCondLst>
                                        </p:cTn>
                                        <p:tgtEl>
                                          <p:spTgt spid="3">
                                            <p:txEl>
                                              <p:pRg st="3" end="3"/>
                                            </p:txEl>
                                          </p:spTgt>
                                        </p:tgtEl>
                                      </p:cBhvr>
                                    </p:animEffect>
                                  </p:childTnLst>
                                </p:cTn>
                              </p:par>
                              <p:par>
                                <p:cTn id="47" presetID="25" presetClass="entr" presetSubtype="0" fill="hold" nodeType="withEffect">
                                  <p:stCondLst>
                                    <p:cond delay="0"/>
                                  </p:stCondLst>
                                  <p:childTnLst>
                                    <p:set>
                                      <p:cBhvr>
                                        <p:cTn id="48" dur="1" fill="hold">
                                          <p:stCondLst>
                                            <p:cond delay="0"/>
                                          </p:stCondLst>
                                        </p:cTn>
                                        <p:tgtEl>
                                          <p:spTgt spid="3">
                                            <p:txEl>
                                              <p:pRg st="4" end="4"/>
                                            </p:txEl>
                                          </p:spTgt>
                                        </p:tgtEl>
                                        <p:attrNameLst>
                                          <p:attrName>style.visibility</p:attrName>
                                        </p:attrNameLst>
                                      </p:cBhvr>
                                      <p:to>
                                        <p:strVal val="visible"/>
                                      </p:to>
                                    </p:set>
                                    <p:anim calcmode="lin" valueType="num">
                                      <p:cBhvr>
                                        <p:cTn id="49"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52"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3"/>
          <a:stretch>
            <a:fillRect/>
          </a:stretch>
        </p:blipFill>
        <p:spPr bwMode="auto">
          <a:xfrm>
            <a:off x="285720" y="571480"/>
            <a:ext cx="8858280" cy="5365450"/>
          </a:xfrm>
          <a:prstGeom prst="rect">
            <a:avLst/>
          </a:prstGeom>
          <a:noFill/>
          <a:ln w="9525">
            <a:noFill/>
            <a:miter lim="800000"/>
            <a:headEnd/>
            <a:tailEnd/>
          </a:ln>
          <a:effectLst/>
        </p:spPr>
      </p:pic>
      <p:sp>
        <p:nvSpPr>
          <p:cNvPr id="2" name="Titre 1"/>
          <p:cNvSpPr>
            <a:spLocks noGrp="1"/>
          </p:cNvSpPr>
          <p:nvPr>
            <p:ph type="title"/>
          </p:nvPr>
        </p:nvSpPr>
        <p:spPr>
          <a:xfrm>
            <a:off x="0" y="142852"/>
            <a:ext cx="9144000" cy="523220"/>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28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Courbe du dosage en fonction de la charge:</a:t>
            </a:r>
          </a:p>
        </p:txBody>
      </p:sp>
      <p:sp>
        <p:nvSpPr>
          <p:cNvPr id="5" name="Rectangle 4"/>
          <p:cNvSpPr/>
          <p:nvPr/>
        </p:nvSpPr>
        <p:spPr>
          <a:xfrm>
            <a:off x="0" y="5715016"/>
            <a:ext cx="9144000" cy="369332"/>
          </a:xfrm>
          <a:prstGeom prst="rect">
            <a:avLst/>
          </a:prstGeom>
        </p:spPr>
        <p:txBody>
          <a:bodyPr wrap="square">
            <a:spAutoFit/>
          </a:bodyPr>
          <a:lstStyle/>
          <a:p>
            <a:r>
              <a:rPr lang="fr-FR" b="1" dirty="0" smtClean="0">
                <a:solidFill>
                  <a:srgbClr val="FF0000"/>
                </a:solidFill>
              </a:rPr>
              <a:t>              Ralenti    progression         marche normale              pleine puissance</a:t>
            </a:r>
            <a:endParaRPr lang="fr-FR" b="1" dirty="0">
              <a:solidFill>
                <a:srgbClr val="FF0000"/>
              </a:solidFill>
            </a:endParaRPr>
          </a:p>
        </p:txBody>
      </p:sp>
      <p:sp>
        <p:nvSpPr>
          <p:cNvPr id="5124" name="Freeform 4"/>
          <p:cNvSpPr>
            <a:spLocks/>
          </p:cNvSpPr>
          <p:nvPr/>
        </p:nvSpPr>
        <p:spPr bwMode="auto">
          <a:xfrm>
            <a:off x="2000232" y="4857760"/>
            <a:ext cx="71438" cy="1285884"/>
          </a:xfrm>
          <a:custGeom>
            <a:avLst/>
            <a:gdLst/>
            <a:ahLst/>
            <a:cxnLst>
              <a:cxn ang="0">
                <a:pos x="0" y="0"/>
              </a:cxn>
              <a:cxn ang="0">
                <a:pos x="0" y="645"/>
              </a:cxn>
            </a:cxnLst>
            <a:rect l="0" t="0" r="r" b="b"/>
            <a:pathLst>
              <a:path h="645">
                <a:moveTo>
                  <a:pt x="0" y="0"/>
                </a:moveTo>
                <a:lnTo>
                  <a:pt x="0" y="645"/>
                </a:lnTo>
              </a:path>
            </a:pathLst>
          </a:custGeom>
          <a:noFill/>
          <a:ln w="47625">
            <a:solidFill>
              <a:srgbClr val="92D050"/>
            </a:solidFill>
            <a:round/>
            <a:headEnd/>
            <a:tailEnd/>
          </a:ln>
          <a:scene3d>
            <a:camera prst="orthographicFront"/>
            <a:lightRig rig="threePt" dir="t"/>
          </a:scene3d>
          <a:sp3d>
            <a:bevelT prst="angle"/>
          </a:sp3d>
        </p:spPr>
        <p:txBody>
          <a:bodyPr vert="horz" wrap="square" lIns="91440" tIns="45720" rIns="91440" bIns="45720" numCol="1" anchor="t" anchorCtr="0" compatLnSpc="1">
            <a:prstTxWarp prst="textNoShape">
              <a:avLst/>
            </a:prstTxWarp>
          </a:bodyPr>
          <a:lstStyle/>
          <a:p>
            <a:endParaRPr lang="fr-FR"/>
          </a:p>
        </p:txBody>
      </p:sp>
      <p:sp>
        <p:nvSpPr>
          <p:cNvPr id="5125" name="Freeform 5"/>
          <p:cNvSpPr>
            <a:spLocks/>
          </p:cNvSpPr>
          <p:nvPr/>
        </p:nvSpPr>
        <p:spPr bwMode="auto">
          <a:xfrm>
            <a:off x="3643306" y="4857760"/>
            <a:ext cx="71438" cy="1285884"/>
          </a:xfrm>
          <a:custGeom>
            <a:avLst/>
            <a:gdLst/>
            <a:ahLst/>
            <a:cxnLst>
              <a:cxn ang="0">
                <a:pos x="0" y="0"/>
              </a:cxn>
              <a:cxn ang="0">
                <a:pos x="0" y="645"/>
              </a:cxn>
            </a:cxnLst>
            <a:rect l="0" t="0" r="r" b="b"/>
            <a:pathLst>
              <a:path h="645">
                <a:moveTo>
                  <a:pt x="0" y="0"/>
                </a:moveTo>
                <a:lnTo>
                  <a:pt x="0" y="645"/>
                </a:lnTo>
              </a:path>
            </a:pathLst>
          </a:custGeom>
          <a:noFill/>
          <a:ln w="47625">
            <a:solidFill>
              <a:srgbClr val="92D050"/>
            </a:solidFill>
            <a:round/>
            <a:headEnd/>
            <a:tailEnd/>
          </a:ln>
          <a:scene3d>
            <a:camera prst="orthographicFront"/>
            <a:lightRig rig="threePt" dir="t"/>
          </a:scene3d>
          <a:sp3d>
            <a:bevelT prst="angle"/>
          </a:sp3d>
        </p:spPr>
        <p:txBody>
          <a:bodyPr vert="horz" wrap="square" lIns="91440" tIns="45720" rIns="91440" bIns="45720" numCol="1" anchor="t" anchorCtr="0" compatLnSpc="1">
            <a:prstTxWarp prst="textNoShape">
              <a:avLst/>
            </a:prstTxWarp>
          </a:bodyPr>
          <a:lstStyle/>
          <a:p>
            <a:endParaRPr lang="fr-FR"/>
          </a:p>
        </p:txBody>
      </p:sp>
      <p:sp>
        <p:nvSpPr>
          <p:cNvPr id="9" name="Freeform 5"/>
          <p:cNvSpPr>
            <a:spLocks/>
          </p:cNvSpPr>
          <p:nvPr/>
        </p:nvSpPr>
        <p:spPr bwMode="auto">
          <a:xfrm>
            <a:off x="6929454" y="4929198"/>
            <a:ext cx="45719" cy="1285884"/>
          </a:xfrm>
          <a:custGeom>
            <a:avLst/>
            <a:gdLst/>
            <a:ahLst/>
            <a:cxnLst>
              <a:cxn ang="0">
                <a:pos x="0" y="0"/>
              </a:cxn>
              <a:cxn ang="0">
                <a:pos x="0" y="645"/>
              </a:cxn>
            </a:cxnLst>
            <a:rect l="0" t="0" r="r" b="b"/>
            <a:pathLst>
              <a:path h="645">
                <a:moveTo>
                  <a:pt x="0" y="0"/>
                </a:moveTo>
                <a:lnTo>
                  <a:pt x="0" y="645"/>
                </a:lnTo>
              </a:path>
            </a:pathLst>
          </a:custGeom>
          <a:noFill/>
          <a:ln w="47625">
            <a:solidFill>
              <a:srgbClr val="92D050"/>
            </a:solidFill>
            <a:round/>
            <a:headEnd/>
            <a:tailEnd/>
          </a:ln>
          <a:scene3d>
            <a:camera prst="orthographicFront"/>
            <a:lightRig rig="threePt" dir="t"/>
          </a:scene3d>
          <a:sp3d>
            <a:bevelT prst="angle"/>
          </a:sp3d>
        </p:spPr>
        <p:txBody>
          <a:bodyPr vert="horz" wrap="square" lIns="91440" tIns="45720" rIns="91440" bIns="45720" numCol="1" anchor="t" anchorCtr="0" compatLnSpc="1">
            <a:prstTxWarp prst="textNoShape">
              <a:avLst/>
            </a:prstTxWarp>
          </a:bodyPr>
          <a:lstStyle/>
          <a:p>
            <a:endParaRPr lang="fr-FR"/>
          </a:p>
        </p:txBody>
      </p:sp>
      <p:sp>
        <p:nvSpPr>
          <p:cNvPr id="12" name="Espace réservé de la date 11"/>
          <p:cNvSpPr>
            <a:spLocks noGrp="1"/>
          </p:cNvSpPr>
          <p:nvPr>
            <p:ph type="dt" sz="half" idx="10"/>
          </p:nvPr>
        </p:nvSpPr>
        <p:spPr/>
        <p:txBody>
          <a:bodyPr/>
          <a:lstStyle/>
          <a:p>
            <a:fld id="{C933C62C-5D0F-428D-A713-065F2AECE047}" type="datetime1">
              <a:rPr lang="fr-FR" smtClean="0"/>
              <a:pPr/>
              <a:t>04/04/2010</a:t>
            </a:fld>
            <a:endParaRPr lang="fr-BE" dirty="0"/>
          </a:p>
        </p:txBody>
      </p:sp>
      <p:sp>
        <p:nvSpPr>
          <p:cNvPr id="13" name="Espace réservé du numéro de diapositive 12"/>
          <p:cNvSpPr>
            <a:spLocks noGrp="1"/>
          </p:cNvSpPr>
          <p:nvPr>
            <p:ph type="sldNum" sz="quarter" idx="12"/>
          </p:nvPr>
        </p:nvSpPr>
        <p:spPr/>
        <p:txBody>
          <a:bodyPr/>
          <a:lstStyle/>
          <a:p>
            <a:fld id="{CF4668DC-857F-487D-BFFA-8C0CA5037977}" type="slidenum">
              <a:rPr lang="fr-BE" smtClean="0"/>
              <a:pPr/>
              <a:t>38</a:t>
            </a:fld>
            <a:endParaRPr lang="fr-BE"/>
          </a:p>
        </p:txBody>
      </p:sp>
      <p:sp>
        <p:nvSpPr>
          <p:cNvPr id="14" name="Espace réservé du pied de page 13"/>
          <p:cNvSpPr>
            <a:spLocks noGrp="1"/>
          </p:cNvSpPr>
          <p:nvPr>
            <p:ph type="ftr" sz="quarter" idx="11"/>
          </p:nvPr>
        </p:nvSpPr>
        <p:spPr/>
        <p:txBody>
          <a:bodyPr/>
          <a:lstStyle/>
          <a:p>
            <a:r>
              <a:rPr lang="fr-FR" smtClean="0"/>
              <a:t>Combustibles et lubrifiants                              FORMATEUR: BELLOUMI AHMED</a:t>
            </a:r>
            <a:endParaRPr lang="fr-BE"/>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linds(horizontal)">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122"/>
                                        </p:tgtEl>
                                        <p:attrNameLst>
                                          <p:attrName>style.visibility</p:attrName>
                                        </p:attrNameLst>
                                      </p:cBhvr>
                                      <p:to>
                                        <p:strVal val="visible"/>
                                      </p:to>
                                    </p:set>
                                    <p:anim calcmode="lin" valueType="num">
                                      <p:cBhvr additive="base">
                                        <p:cTn id="12" dur="500" fill="hold"/>
                                        <p:tgtEl>
                                          <p:spTgt spid="5122"/>
                                        </p:tgtEl>
                                        <p:attrNameLst>
                                          <p:attrName>ppt_x</p:attrName>
                                        </p:attrNameLst>
                                      </p:cBhvr>
                                      <p:tavLst>
                                        <p:tav tm="0">
                                          <p:val>
                                            <p:strVal val="#ppt_x"/>
                                          </p:val>
                                        </p:tav>
                                        <p:tav tm="100000">
                                          <p:val>
                                            <p:strVal val="#ppt_x"/>
                                          </p:val>
                                        </p:tav>
                                      </p:tavLst>
                                    </p:anim>
                                    <p:anim calcmode="lin" valueType="num">
                                      <p:cBhvr additive="base">
                                        <p:cTn id="13"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42844" y="1071546"/>
            <a:ext cx="9001156" cy="6215082"/>
          </a:xfrm>
        </p:spPr>
        <p:txBody>
          <a:bodyPr>
            <a:normAutofit/>
          </a:bodyPr>
          <a:lstStyle/>
          <a:p>
            <a:pPr>
              <a:buNone/>
            </a:pPr>
            <a:r>
              <a:rPr lang="fr-FR" b="1" u="sng" dirty="0" smtClean="0">
                <a:solidFill>
                  <a:srgbClr val="FF0000"/>
                </a:solidFill>
              </a:rPr>
              <a:t>La richesse (r):</a:t>
            </a:r>
            <a:r>
              <a:rPr lang="fr-FR" b="1" dirty="0" smtClean="0">
                <a:solidFill>
                  <a:srgbClr val="FF0000"/>
                </a:solidFill>
              </a:rPr>
              <a:t> </a:t>
            </a:r>
            <a:r>
              <a:rPr lang="fr-FR" b="1" dirty="0" smtClean="0"/>
              <a:t>C'est la valeur réelle par rapport au dosage stœchiométrique.</a:t>
            </a:r>
          </a:p>
          <a:p>
            <a:pPr algn="ctr">
              <a:buNone/>
            </a:pPr>
            <a:r>
              <a:rPr lang="fr-FR" b="1" u="sng" dirty="0" smtClean="0">
                <a:solidFill>
                  <a:srgbClr val="FF0000"/>
                </a:solidFill>
              </a:rPr>
              <a:t>r = dosage réel /dosage stœchiométrique</a:t>
            </a:r>
          </a:p>
          <a:p>
            <a:pPr>
              <a:buNone/>
            </a:pPr>
            <a:r>
              <a:rPr lang="fr-FR" b="1" dirty="0" smtClean="0"/>
              <a:t>                 (si r &gt; 1, mélange riche en essence)</a:t>
            </a:r>
          </a:p>
          <a:p>
            <a:pPr>
              <a:buNone/>
            </a:pPr>
            <a:r>
              <a:rPr lang="fr-FR" b="1" u="sng" dirty="0" smtClean="0">
                <a:solidFill>
                  <a:srgbClr val="FF0000"/>
                </a:solidFill>
              </a:rPr>
              <a:t>Le coefficient d'air (</a:t>
            </a:r>
            <a:r>
              <a:rPr lang="el-GR" b="1" u="sng" dirty="0" smtClean="0">
                <a:solidFill>
                  <a:srgbClr val="FF0000"/>
                </a:solidFill>
              </a:rPr>
              <a:t>λ</a:t>
            </a:r>
            <a:r>
              <a:rPr lang="fr-FR" b="1" u="sng" dirty="0" smtClean="0">
                <a:solidFill>
                  <a:srgbClr val="FF0000"/>
                </a:solidFill>
              </a:rPr>
              <a:t>):</a:t>
            </a:r>
            <a:r>
              <a:rPr lang="fr-FR" b="1" dirty="0" smtClean="0">
                <a:solidFill>
                  <a:srgbClr val="FF0000"/>
                </a:solidFill>
              </a:rPr>
              <a:t> </a:t>
            </a:r>
            <a:r>
              <a:rPr lang="fr-FR" b="1" dirty="0" smtClean="0"/>
              <a:t>C'est l'inverse de la richesse.</a:t>
            </a:r>
          </a:p>
          <a:p>
            <a:pPr>
              <a:buNone/>
            </a:pPr>
            <a:r>
              <a:rPr lang="fr-FR" b="1" dirty="0" smtClean="0"/>
              <a:t>                                   </a:t>
            </a:r>
            <a:r>
              <a:rPr lang="el-GR" b="1" u="sng" dirty="0" smtClean="0">
                <a:solidFill>
                  <a:srgbClr val="FF0000"/>
                </a:solidFill>
              </a:rPr>
              <a:t>λ</a:t>
            </a:r>
            <a:r>
              <a:rPr lang="fr-FR" b="1" u="sng" dirty="0" smtClean="0">
                <a:solidFill>
                  <a:srgbClr val="FF0000"/>
                </a:solidFill>
              </a:rPr>
              <a:t> = 1 / r   </a:t>
            </a:r>
          </a:p>
          <a:p>
            <a:pPr algn="ctr">
              <a:buNone/>
            </a:pPr>
            <a:r>
              <a:rPr lang="fr-FR" b="1" dirty="0" smtClean="0">
                <a:solidFill>
                  <a:srgbClr val="7030A0"/>
                </a:solidFill>
              </a:rPr>
              <a:t>           </a:t>
            </a:r>
            <a:r>
              <a:rPr lang="fr-FR" b="1" dirty="0" smtClean="0"/>
              <a:t>(si </a:t>
            </a:r>
            <a:r>
              <a:rPr lang="el-GR" b="1" dirty="0" smtClean="0"/>
              <a:t>λ</a:t>
            </a:r>
            <a:r>
              <a:rPr lang="fr-FR" b="1" dirty="0" smtClean="0"/>
              <a:t> &gt; 1, mélange pauvre, excès d'air)</a:t>
            </a:r>
          </a:p>
          <a:p>
            <a:pPr>
              <a:buNone/>
            </a:pPr>
            <a:r>
              <a:rPr lang="fr-FR" b="1" u="sng" dirty="0" smtClean="0">
                <a:solidFill>
                  <a:srgbClr val="FF0000"/>
                </a:solidFill>
              </a:rPr>
              <a:t>exercice:</a:t>
            </a:r>
          </a:p>
          <a:p>
            <a:pPr>
              <a:buNone/>
            </a:pPr>
            <a:r>
              <a:rPr lang="fr-FR" b="1" dirty="0" smtClean="0"/>
              <a:t>   Calculer </a:t>
            </a:r>
            <a:r>
              <a:rPr lang="fr-FR" b="1" dirty="0" smtClean="0">
                <a:solidFill>
                  <a:srgbClr val="FF0000"/>
                </a:solidFill>
              </a:rPr>
              <a:t>r</a:t>
            </a:r>
            <a:r>
              <a:rPr lang="fr-FR" b="1" dirty="0" smtClean="0"/>
              <a:t> et </a:t>
            </a:r>
            <a:r>
              <a:rPr lang="el-GR" b="1" dirty="0" smtClean="0">
                <a:solidFill>
                  <a:srgbClr val="FF0000"/>
                </a:solidFill>
              </a:rPr>
              <a:t>λ</a:t>
            </a:r>
            <a:r>
              <a:rPr lang="fr-FR" b="1" dirty="0" smtClean="0"/>
              <a:t> pour les différents dosages énoncés auparavant. Indiquer si le mélange est riche ou pauvre.</a:t>
            </a:r>
            <a:endParaRPr lang="fr-FR" b="1" dirty="0"/>
          </a:p>
        </p:txBody>
      </p:sp>
      <p:sp>
        <p:nvSpPr>
          <p:cNvPr id="2" name="Titre 1"/>
          <p:cNvSpPr>
            <a:spLocks noGrp="1"/>
          </p:cNvSpPr>
          <p:nvPr>
            <p:ph type="title"/>
          </p:nvPr>
        </p:nvSpPr>
        <p:spPr>
          <a:xfrm>
            <a:off x="500034" y="142852"/>
            <a:ext cx="8229600" cy="630942"/>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35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4. Richesse et coefficient d'air</a:t>
            </a:r>
          </a:p>
        </p:txBody>
      </p:sp>
      <p:sp>
        <p:nvSpPr>
          <p:cNvPr id="7" name="Espace réservé de la date 6"/>
          <p:cNvSpPr>
            <a:spLocks noGrp="1"/>
          </p:cNvSpPr>
          <p:nvPr>
            <p:ph type="dt" sz="half" idx="10"/>
          </p:nvPr>
        </p:nvSpPr>
        <p:spPr/>
        <p:txBody>
          <a:bodyPr/>
          <a:lstStyle/>
          <a:p>
            <a:fld id="{965894E1-FFB8-4727-B745-BA0397DA5B06}" type="datetime1">
              <a:rPr lang="fr-FR" smtClean="0"/>
              <a:pPr/>
              <a:t>04/04/2010</a:t>
            </a:fld>
            <a:endParaRPr lang="fr-BE"/>
          </a:p>
        </p:txBody>
      </p:sp>
      <p:sp>
        <p:nvSpPr>
          <p:cNvPr id="8" name="Espace réservé du numéro de diapositive 7"/>
          <p:cNvSpPr>
            <a:spLocks noGrp="1"/>
          </p:cNvSpPr>
          <p:nvPr>
            <p:ph type="sldNum" sz="quarter" idx="12"/>
          </p:nvPr>
        </p:nvSpPr>
        <p:spPr/>
        <p:txBody>
          <a:bodyPr/>
          <a:lstStyle/>
          <a:p>
            <a:fld id="{CF4668DC-857F-487D-BFFA-8C0CA5037977}" type="slidenum">
              <a:rPr lang="fr-BE" smtClean="0"/>
              <a:pPr/>
              <a:t>39</a:t>
            </a:fld>
            <a:endParaRPr lang="fr-BE"/>
          </a:p>
        </p:txBody>
      </p:sp>
      <p:sp>
        <p:nvSpPr>
          <p:cNvPr id="9" name="Espace réservé du pied de page 8"/>
          <p:cNvSpPr>
            <a:spLocks noGrp="1"/>
          </p:cNvSpPr>
          <p:nvPr>
            <p:ph type="ftr" sz="quarter" idx="11"/>
          </p:nvPr>
        </p:nvSpPr>
        <p:spPr/>
        <p:txBody>
          <a:bodyPr/>
          <a:lstStyle/>
          <a:p>
            <a:r>
              <a:rPr lang="fr-FR" smtClean="0"/>
              <a:t>Combustibles et lubrifiants                              FORMATEUR: BELLOUMI AHMED</a:t>
            </a:r>
            <a:endParaRPr lang="fr-BE"/>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nodeType="clickEffect">
                                  <p:stCondLst>
                                    <p:cond delay="0"/>
                                  </p:stCondLst>
                                  <p:iterate type="lt">
                                    <p:tmPct val="10000"/>
                                  </p:iterate>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2000"/>
                                        <p:tgtEl>
                                          <p:spTgt spid="3">
                                            <p:txEl>
                                              <p:pRg st="1" end="1"/>
                                            </p:txEl>
                                          </p:spTgt>
                                        </p:tgtEl>
                                      </p:cBhvr>
                                    </p:animEffect>
                                    <p:anim calcmode="lin" valueType="num">
                                      <p:cBhvr>
                                        <p:cTn id="14"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5"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blinds(horizontal)">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5" presetClass="entr" presetSubtype="0" fill="hold" nodeType="clickEffect">
                                  <p:stCondLst>
                                    <p:cond delay="0"/>
                                  </p:stCondLst>
                                  <p:iterate type="lt">
                                    <p:tmPct val="10000"/>
                                  </p:iterate>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2000"/>
                                        <p:tgtEl>
                                          <p:spTgt spid="3">
                                            <p:txEl>
                                              <p:pRg st="3" end="3"/>
                                            </p:txEl>
                                          </p:spTgt>
                                        </p:tgtEl>
                                      </p:cBhvr>
                                    </p:animEffect>
                                    <p:anim calcmode="lin" valueType="num">
                                      <p:cBhvr>
                                        <p:cTn id="26"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7" dur="2000" fill="hold"/>
                                        <p:tgtEl>
                                          <p:spTgt spid="3">
                                            <p:txEl>
                                              <p:pRg st="3" end="3"/>
                                            </p:txEl>
                                          </p:spTgt>
                                        </p:tgtEl>
                                        <p:attrNameLst>
                                          <p:attrName>ppt_h</p:attrName>
                                        </p:attrNameLst>
                                      </p:cBhvr>
                                      <p:tavLst>
                                        <p:tav tm="0">
                                          <p:val>
                                            <p:strVal val="#ppt_h"/>
                                          </p:val>
                                        </p:tav>
                                        <p:tav tm="100000">
                                          <p:val>
                                            <p:strVal val="#ppt_h"/>
                                          </p:val>
                                        </p:tav>
                                      </p:tavLst>
                                    </p:anim>
                                  </p:childTnLst>
                                </p:cTn>
                              </p:par>
                              <p:par>
                                <p:cTn id="28" presetID="45" presetClass="entr" presetSubtype="0" fill="hold" nodeType="withEffect">
                                  <p:stCondLst>
                                    <p:cond delay="0"/>
                                  </p:stCondLst>
                                  <p:iterate type="lt">
                                    <p:tmPct val="10000"/>
                                  </p:iterate>
                                  <p:childTnLst>
                                    <p:set>
                                      <p:cBhvr>
                                        <p:cTn id="29" dur="1" fill="hold">
                                          <p:stCondLst>
                                            <p:cond delay="0"/>
                                          </p:stCondLst>
                                        </p:cTn>
                                        <p:tgtEl>
                                          <p:spTgt spid="3">
                                            <p:txEl>
                                              <p:pRg st="4" end="4"/>
                                            </p:txEl>
                                          </p:spTgt>
                                        </p:tgtEl>
                                        <p:attrNameLst>
                                          <p:attrName>style.visibility</p:attrName>
                                        </p:attrNameLst>
                                      </p:cBhvr>
                                      <p:to>
                                        <p:strVal val="visible"/>
                                      </p:to>
                                    </p:set>
                                    <p:animEffect transition="in" filter="fade">
                                      <p:cBhvr>
                                        <p:cTn id="30" dur="2000"/>
                                        <p:tgtEl>
                                          <p:spTgt spid="3">
                                            <p:txEl>
                                              <p:pRg st="4" end="4"/>
                                            </p:txEl>
                                          </p:spTgt>
                                        </p:tgtEl>
                                      </p:cBhvr>
                                    </p:animEffect>
                                    <p:anim calcmode="lin" valueType="num">
                                      <p:cBhvr>
                                        <p:cTn id="31"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32" dur="2000" fill="hold"/>
                                        <p:tgtEl>
                                          <p:spTgt spid="3">
                                            <p:txEl>
                                              <p:pRg st="4" end="4"/>
                                            </p:txEl>
                                          </p:spTgt>
                                        </p:tgtEl>
                                        <p:attrNameLst>
                                          <p:attrName>ppt_h</p:attrName>
                                        </p:attrNameLst>
                                      </p:cBhvr>
                                      <p:tavLst>
                                        <p:tav tm="0">
                                          <p:val>
                                            <p:strVal val="#ppt_h"/>
                                          </p:val>
                                        </p:tav>
                                        <p:tav tm="100000">
                                          <p:val>
                                            <p:strVal val="#ppt_h"/>
                                          </p:val>
                                        </p:tav>
                                      </p:tavLst>
                                    </p:anim>
                                  </p:childTnLst>
                                </p:cTn>
                              </p:par>
                              <p:par>
                                <p:cTn id="33" presetID="45" presetClass="entr" presetSubtype="0" fill="hold" nodeType="withEffect">
                                  <p:stCondLst>
                                    <p:cond delay="0"/>
                                  </p:stCondLst>
                                  <p:iterate type="lt">
                                    <p:tmPct val="10000"/>
                                  </p:iterate>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2000"/>
                                        <p:tgtEl>
                                          <p:spTgt spid="3">
                                            <p:txEl>
                                              <p:pRg st="5" end="5"/>
                                            </p:txEl>
                                          </p:spTgt>
                                        </p:tgtEl>
                                      </p:cBhvr>
                                    </p:animEffect>
                                    <p:anim calcmode="lin" valueType="num">
                                      <p:cBhvr>
                                        <p:cTn id="36" dur="2000" fill="hold"/>
                                        <p:tgtEl>
                                          <p:spTgt spid="3">
                                            <p:txEl>
                                              <p:pRg st="5" end="5"/>
                                            </p:txEl>
                                          </p:spTgt>
                                        </p:tgtEl>
                                        <p:attrNameLst>
                                          <p:attrName>ppt_w</p:attrName>
                                        </p:attrNameLst>
                                      </p:cBhvr>
                                      <p:tavLst>
                                        <p:tav tm="0" fmla="#ppt_w*sin(2.5*pi*$)">
                                          <p:val>
                                            <p:fltVal val="0"/>
                                          </p:val>
                                        </p:tav>
                                        <p:tav tm="100000">
                                          <p:val>
                                            <p:fltVal val="1"/>
                                          </p:val>
                                        </p:tav>
                                      </p:tavLst>
                                    </p:anim>
                                    <p:anim calcmode="lin" valueType="num">
                                      <p:cBhvr>
                                        <p:cTn id="37" dur="20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25"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p:cTn id="42" dur="500" decel="50000" fill="hold">
                                          <p:stCondLst>
                                            <p:cond delay="0"/>
                                          </p:stCondLst>
                                        </p:cTn>
                                        <p:tgtEl>
                                          <p:spTgt spid="3">
                                            <p:txEl>
                                              <p:pRg st="6" end="6"/>
                                            </p:txEl>
                                          </p:spTgt>
                                        </p:tgtEl>
                                        <p:attrNameLst>
                                          <p:attrName>style.rotation</p:attrName>
                                        </p:attrNameLst>
                                      </p:cBhvr>
                                      <p:tavLst>
                                        <p:tav tm="0">
                                          <p:val>
                                            <p:fltVal val="-90"/>
                                          </p:val>
                                        </p:tav>
                                        <p:tav tm="100000">
                                          <p:val>
                                            <p:fltVal val="0"/>
                                          </p:val>
                                        </p:tav>
                                      </p:tavLst>
                                    </p:anim>
                                    <p:anim calcmode="lin" valueType="num">
                                      <p:cBhvr>
                                        <p:cTn id="43" dur="500" decel="50000" fill="hold">
                                          <p:stCondLst>
                                            <p:cond delay="0"/>
                                          </p:stCondLst>
                                        </p:cTn>
                                        <p:tgtEl>
                                          <p:spTgt spid="3">
                                            <p:txEl>
                                              <p:pRg st="6" end="6"/>
                                            </p:txEl>
                                          </p:spTgt>
                                        </p:tgtEl>
                                        <p:attrNameLst>
                                          <p:attrName>ppt_w</p:attrName>
                                        </p:attrNameLst>
                                      </p:cBhvr>
                                      <p:tavLst>
                                        <p:tav tm="0">
                                          <p:val>
                                            <p:strVal val="#ppt_w"/>
                                          </p:val>
                                        </p:tav>
                                        <p:tav tm="100000">
                                          <p:val>
                                            <p:strVal val="#ppt_w*.05"/>
                                          </p:val>
                                        </p:tav>
                                      </p:tavLst>
                                    </p:anim>
                                    <p:anim calcmode="lin" valueType="num">
                                      <p:cBhvr>
                                        <p:cTn id="44" dur="500" accel="50000" fill="hold">
                                          <p:stCondLst>
                                            <p:cond delay="500"/>
                                          </p:stCondLst>
                                        </p:cTn>
                                        <p:tgtEl>
                                          <p:spTgt spid="3">
                                            <p:txEl>
                                              <p:pRg st="6" end="6"/>
                                            </p:txEl>
                                          </p:spTgt>
                                        </p:tgtEl>
                                        <p:attrNameLst>
                                          <p:attrName>ppt_w</p:attrName>
                                        </p:attrNameLst>
                                      </p:cBhvr>
                                      <p:tavLst>
                                        <p:tav tm="0">
                                          <p:val>
                                            <p:strVal val="#ppt_w*.05"/>
                                          </p:val>
                                        </p:tav>
                                        <p:tav tm="100000">
                                          <p:val>
                                            <p:strVal val="#ppt_w"/>
                                          </p:val>
                                        </p:tav>
                                      </p:tavLst>
                                    </p:anim>
                                    <p:anim calcmode="lin" valueType="num">
                                      <p:cBhvr>
                                        <p:cTn id="45" dur="10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46" dur="500" decel="50000" fill="hold">
                                          <p:stCondLst>
                                            <p:cond delay="0"/>
                                          </p:stCondLst>
                                        </p:cTn>
                                        <p:tgtEl>
                                          <p:spTgt spid="3">
                                            <p:txEl>
                                              <p:pRg st="6" end="6"/>
                                            </p:txEl>
                                          </p:spTgt>
                                        </p:tgtEl>
                                        <p:attrNameLst>
                                          <p:attrName>ppt_x</p:attrName>
                                        </p:attrNameLst>
                                      </p:cBhvr>
                                      <p:tavLst>
                                        <p:tav tm="0">
                                          <p:val>
                                            <p:strVal val="#ppt_x+.4"/>
                                          </p:val>
                                        </p:tav>
                                        <p:tav tm="100000">
                                          <p:val>
                                            <p:strVal val="#ppt_x"/>
                                          </p:val>
                                        </p:tav>
                                      </p:tavLst>
                                    </p:anim>
                                    <p:anim calcmode="lin" valueType="num">
                                      <p:cBhvr>
                                        <p:cTn id="47" dur="500" decel="50000" fill="hold">
                                          <p:stCondLst>
                                            <p:cond delay="0"/>
                                          </p:stCondLst>
                                        </p:cTn>
                                        <p:tgtEl>
                                          <p:spTgt spid="3">
                                            <p:txEl>
                                              <p:pRg st="6" end="6"/>
                                            </p:txEl>
                                          </p:spTgt>
                                        </p:tgtEl>
                                        <p:attrNameLst>
                                          <p:attrName>ppt_y</p:attrName>
                                        </p:attrNameLst>
                                      </p:cBhvr>
                                      <p:tavLst>
                                        <p:tav tm="0">
                                          <p:val>
                                            <p:strVal val="#ppt_y-.2"/>
                                          </p:val>
                                        </p:tav>
                                        <p:tav tm="100000">
                                          <p:val>
                                            <p:strVal val="#ppt_y+.1"/>
                                          </p:val>
                                        </p:tav>
                                      </p:tavLst>
                                    </p:anim>
                                    <p:anim calcmode="lin" valueType="num">
                                      <p:cBhvr>
                                        <p:cTn id="48" dur="500" accel="50000" fill="hold">
                                          <p:stCondLst>
                                            <p:cond delay="500"/>
                                          </p:stCondLst>
                                        </p:cTn>
                                        <p:tgtEl>
                                          <p:spTgt spid="3">
                                            <p:txEl>
                                              <p:pRg st="6" end="6"/>
                                            </p:txEl>
                                          </p:spTgt>
                                        </p:tgtEl>
                                        <p:attrNameLst>
                                          <p:attrName>ppt_y</p:attrName>
                                        </p:attrNameLst>
                                      </p:cBhvr>
                                      <p:tavLst>
                                        <p:tav tm="0">
                                          <p:val>
                                            <p:strVal val="#ppt_y+.1"/>
                                          </p:val>
                                        </p:tav>
                                        <p:tav tm="100000">
                                          <p:val>
                                            <p:strVal val="#ppt_y"/>
                                          </p:val>
                                        </p:tav>
                                      </p:tavLst>
                                    </p:anim>
                                    <p:animEffect transition="in" filter="fade">
                                      <p:cBhvr>
                                        <p:cTn id="49" dur="1000" decel="50000">
                                          <p:stCondLst>
                                            <p:cond delay="0"/>
                                          </p:stCondLst>
                                        </p:cTn>
                                        <p:tgtEl>
                                          <p:spTgt spid="3">
                                            <p:txEl>
                                              <p:pRg st="6" end="6"/>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25" presetClass="entr" presetSubtype="0" fill="hold"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 calcmode="lin" valueType="num">
                                      <p:cBhvr>
                                        <p:cTn id="54" dur="500" decel="50000" fill="hold">
                                          <p:stCondLst>
                                            <p:cond delay="0"/>
                                          </p:stCondLst>
                                        </p:cTn>
                                        <p:tgtEl>
                                          <p:spTgt spid="3">
                                            <p:txEl>
                                              <p:pRg st="7" end="7"/>
                                            </p:txEl>
                                          </p:spTgt>
                                        </p:tgtEl>
                                        <p:attrNameLst>
                                          <p:attrName>style.rotation</p:attrName>
                                        </p:attrNameLst>
                                      </p:cBhvr>
                                      <p:tavLst>
                                        <p:tav tm="0">
                                          <p:val>
                                            <p:fltVal val="-90"/>
                                          </p:val>
                                        </p:tav>
                                        <p:tav tm="100000">
                                          <p:val>
                                            <p:fltVal val="0"/>
                                          </p:val>
                                        </p:tav>
                                      </p:tavLst>
                                    </p:anim>
                                    <p:anim calcmode="lin" valueType="num">
                                      <p:cBhvr>
                                        <p:cTn id="55" dur="500" decel="50000" fill="hold">
                                          <p:stCondLst>
                                            <p:cond delay="0"/>
                                          </p:stCondLst>
                                        </p:cTn>
                                        <p:tgtEl>
                                          <p:spTgt spid="3">
                                            <p:txEl>
                                              <p:pRg st="7" end="7"/>
                                            </p:txEl>
                                          </p:spTgt>
                                        </p:tgtEl>
                                        <p:attrNameLst>
                                          <p:attrName>ppt_w</p:attrName>
                                        </p:attrNameLst>
                                      </p:cBhvr>
                                      <p:tavLst>
                                        <p:tav tm="0">
                                          <p:val>
                                            <p:strVal val="#ppt_w"/>
                                          </p:val>
                                        </p:tav>
                                        <p:tav tm="100000">
                                          <p:val>
                                            <p:strVal val="#ppt_w*.05"/>
                                          </p:val>
                                        </p:tav>
                                      </p:tavLst>
                                    </p:anim>
                                    <p:anim calcmode="lin" valueType="num">
                                      <p:cBhvr>
                                        <p:cTn id="56" dur="500" accel="50000" fill="hold">
                                          <p:stCondLst>
                                            <p:cond delay="500"/>
                                          </p:stCondLst>
                                        </p:cTn>
                                        <p:tgtEl>
                                          <p:spTgt spid="3">
                                            <p:txEl>
                                              <p:pRg st="7" end="7"/>
                                            </p:txEl>
                                          </p:spTgt>
                                        </p:tgtEl>
                                        <p:attrNameLst>
                                          <p:attrName>ppt_w</p:attrName>
                                        </p:attrNameLst>
                                      </p:cBhvr>
                                      <p:tavLst>
                                        <p:tav tm="0">
                                          <p:val>
                                            <p:strVal val="#ppt_w*.05"/>
                                          </p:val>
                                        </p:tav>
                                        <p:tav tm="100000">
                                          <p:val>
                                            <p:strVal val="#ppt_w"/>
                                          </p:val>
                                        </p:tav>
                                      </p:tavLst>
                                    </p:anim>
                                    <p:anim calcmode="lin" valueType="num">
                                      <p:cBhvr>
                                        <p:cTn id="57" dur="1000" fill="hold"/>
                                        <p:tgtEl>
                                          <p:spTgt spid="3">
                                            <p:txEl>
                                              <p:pRg st="7" end="7"/>
                                            </p:txEl>
                                          </p:spTgt>
                                        </p:tgtEl>
                                        <p:attrNameLst>
                                          <p:attrName>ppt_h</p:attrName>
                                        </p:attrNameLst>
                                      </p:cBhvr>
                                      <p:tavLst>
                                        <p:tav tm="0">
                                          <p:val>
                                            <p:strVal val="#ppt_h"/>
                                          </p:val>
                                        </p:tav>
                                        <p:tav tm="100000">
                                          <p:val>
                                            <p:strVal val="#ppt_h"/>
                                          </p:val>
                                        </p:tav>
                                      </p:tavLst>
                                    </p:anim>
                                    <p:anim calcmode="lin" valueType="num">
                                      <p:cBhvr>
                                        <p:cTn id="58" dur="500" decel="50000" fill="hold">
                                          <p:stCondLst>
                                            <p:cond delay="0"/>
                                          </p:stCondLst>
                                        </p:cTn>
                                        <p:tgtEl>
                                          <p:spTgt spid="3">
                                            <p:txEl>
                                              <p:pRg st="7" end="7"/>
                                            </p:txEl>
                                          </p:spTgt>
                                        </p:tgtEl>
                                        <p:attrNameLst>
                                          <p:attrName>ppt_x</p:attrName>
                                        </p:attrNameLst>
                                      </p:cBhvr>
                                      <p:tavLst>
                                        <p:tav tm="0">
                                          <p:val>
                                            <p:strVal val="#ppt_x+.4"/>
                                          </p:val>
                                        </p:tav>
                                        <p:tav tm="100000">
                                          <p:val>
                                            <p:strVal val="#ppt_x"/>
                                          </p:val>
                                        </p:tav>
                                      </p:tavLst>
                                    </p:anim>
                                    <p:anim calcmode="lin" valueType="num">
                                      <p:cBhvr>
                                        <p:cTn id="59" dur="500" decel="50000" fill="hold">
                                          <p:stCondLst>
                                            <p:cond delay="0"/>
                                          </p:stCondLst>
                                        </p:cTn>
                                        <p:tgtEl>
                                          <p:spTgt spid="3">
                                            <p:txEl>
                                              <p:pRg st="7" end="7"/>
                                            </p:txEl>
                                          </p:spTgt>
                                        </p:tgtEl>
                                        <p:attrNameLst>
                                          <p:attrName>ppt_y</p:attrName>
                                        </p:attrNameLst>
                                      </p:cBhvr>
                                      <p:tavLst>
                                        <p:tav tm="0">
                                          <p:val>
                                            <p:strVal val="#ppt_y-.2"/>
                                          </p:val>
                                        </p:tav>
                                        <p:tav tm="100000">
                                          <p:val>
                                            <p:strVal val="#ppt_y+.1"/>
                                          </p:val>
                                        </p:tav>
                                      </p:tavLst>
                                    </p:anim>
                                    <p:anim calcmode="lin" valueType="num">
                                      <p:cBhvr>
                                        <p:cTn id="60" dur="500" accel="50000" fill="hold">
                                          <p:stCondLst>
                                            <p:cond delay="500"/>
                                          </p:stCondLst>
                                        </p:cTn>
                                        <p:tgtEl>
                                          <p:spTgt spid="3">
                                            <p:txEl>
                                              <p:pRg st="7" end="7"/>
                                            </p:txEl>
                                          </p:spTgt>
                                        </p:tgtEl>
                                        <p:attrNameLst>
                                          <p:attrName>ppt_y</p:attrName>
                                        </p:attrNameLst>
                                      </p:cBhvr>
                                      <p:tavLst>
                                        <p:tav tm="0">
                                          <p:val>
                                            <p:strVal val="#ppt_y+.1"/>
                                          </p:val>
                                        </p:tav>
                                        <p:tav tm="100000">
                                          <p:val>
                                            <p:strVal val="#ppt_y"/>
                                          </p:val>
                                        </p:tav>
                                      </p:tavLst>
                                    </p:anim>
                                    <p:animEffect transition="in" filter="fade">
                                      <p:cBhvr>
                                        <p:cTn id="61" dur="1000" decel="50000">
                                          <p:stCondLst>
                                            <p:cond delay="0"/>
                                          </p:stCondLst>
                                        </p:cTn>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14480" y="76778"/>
            <a:ext cx="5929354"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5400" b="1" i="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Composition</a:t>
            </a:r>
            <a:endParaRPr lang="fr-F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8" name="Espace réservé de la date 7"/>
          <p:cNvSpPr>
            <a:spLocks noGrp="1"/>
          </p:cNvSpPr>
          <p:nvPr>
            <p:ph type="dt" sz="half" idx="10"/>
          </p:nvPr>
        </p:nvSpPr>
        <p:spPr/>
        <p:txBody>
          <a:bodyPr/>
          <a:lstStyle/>
          <a:p>
            <a:fld id="{E1777496-3087-47B7-8A89-6DEBBB67121B}" type="datetime1">
              <a:rPr lang="fr-FR" smtClean="0"/>
              <a:pPr/>
              <a:t>04/04/2010</a:t>
            </a:fld>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4</a:t>
            </a:fld>
            <a:endParaRPr lang="fr-BE"/>
          </a:p>
        </p:txBody>
      </p:sp>
      <p:sp>
        <p:nvSpPr>
          <p:cNvPr id="10" name="Espace réservé du pied de page 9"/>
          <p:cNvSpPr>
            <a:spLocks noGrp="1"/>
          </p:cNvSpPr>
          <p:nvPr>
            <p:ph type="ftr" sz="quarter" idx="11"/>
          </p:nvPr>
        </p:nvSpPr>
        <p:spPr/>
        <p:txBody>
          <a:bodyPr/>
          <a:lstStyle/>
          <a:p>
            <a:r>
              <a:rPr lang="fr-FR" smtClean="0"/>
              <a:t>Combustibles et lubrifiants                              FORMATEUR: BELLOUMI AHMED</a:t>
            </a:r>
            <a:endParaRPr lang="fr-BE"/>
          </a:p>
        </p:txBody>
      </p:sp>
      <p:sp>
        <p:nvSpPr>
          <p:cNvPr id="7" name="Rectangle 6"/>
          <p:cNvSpPr/>
          <p:nvPr/>
        </p:nvSpPr>
        <p:spPr>
          <a:xfrm>
            <a:off x="142844" y="1071546"/>
            <a:ext cx="8786874" cy="830997"/>
          </a:xfrm>
          <a:prstGeom prst="rect">
            <a:avLst/>
          </a:prstGeom>
          <a:ln>
            <a:noFill/>
          </a:ln>
          <a:effectLst/>
          <a:scene3d>
            <a:camera prst="orthographicFront">
              <a:rot lat="0" lon="0" rev="0"/>
            </a:camera>
            <a:lightRig rig="chilly" dir="t">
              <a:rot lat="0" lon="0" rev="18480000"/>
            </a:lightRig>
          </a:scene3d>
          <a:sp3d prstMaterial="clear">
            <a:bevelT h="63500"/>
          </a:sp3d>
        </p:spPr>
        <p:txBody>
          <a:bodyPr wrap="square">
            <a:spAutoFit/>
          </a:bodyPr>
          <a:lstStyle/>
          <a:p>
            <a:pPr>
              <a:buNone/>
            </a:pPr>
            <a:r>
              <a:rPr lang="fr-FR" sz="2400" b="1" dirty="0" smtClean="0"/>
              <a:t>Chaque carburant utilisé en automobile  (essence , GPL et gazole) est composé :</a:t>
            </a:r>
          </a:p>
        </p:txBody>
      </p:sp>
      <p:sp>
        <p:nvSpPr>
          <p:cNvPr id="13" name="Rectangle 12"/>
          <p:cNvSpPr/>
          <p:nvPr/>
        </p:nvSpPr>
        <p:spPr>
          <a:xfrm>
            <a:off x="142844" y="1955061"/>
            <a:ext cx="8786874" cy="830997"/>
          </a:xfrm>
          <a:prstGeom prst="rect">
            <a:avLst/>
          </a:prstGeom>
          <a:ln>
            <a:noFill/>
          </a:ln>
          <a:effectLst/>
          <a:scene3d>
            <a:camera prst="orthographicFront">
              <a:rot lat="0" lon="0" rev="0"/>
            </a:camera>
            <a:lightRig rig="chilly" dir="t">
              <a:rot lat="0" lon="0" rev="18480000"/>
            </a:lightRig>
          </a:scene3d>
          <a:sp3d prstMaterial="clear">
            <a:bevelT h="63500"/>
          </a:sp3d>
        </p:spPr>
        <p:txBody>
          <a:bodyPr wrap="square">
            <a:spAutoFit/>
          </a:bodyPr>
          <a:lstStyle/>
          <a:p>
            <a:pPr>
              <a:buNone/>
            </a:pPr>
            <a:r>
              <a:rPr lang="fr-FR" sz="2400" b="1" dirty="0" smtClean="0">
                <a:solidFill>
                  <a:srgbClr val="FF0000"/>
                </a:solidFill>
                <a:latin typeface="Cambria Math"/>
                <a:ea typeface="Cambria Math"/>
              </a:rPr>
              <a:t>A-</a:t>
            </a:r>
            <a:r>
              <a:rPr lang="fr-FR" sz="2400" b="1" dirty="0" smtClean="0">
                <a:latin typeface="Cambria Math"/>
                <a:ea typeface="Cambria Math"/>
              </a:rPr>
              <a:t>   </a:t>
            </a:r>
            <a:r>
              <a:rPr lang="fr-FR" sz="2400" b="1" dirty="0" smtClean="0"/>
              <a:t>D’un mélange d’hydrocarbures (97 à 98%) : Composants chimiques     formés de 2 corps simples :</a:t>
            </a:r>
          </a:p>
        </p:txBody>
      </p:sp>
      <p:sp>
        <p:nvSpPr>
          <p:cNvPr id="14" name="Rectangle 13"/>
          <p:cNvSpPr/>
          <p:nvPr/>
        </p:nvSpPr>
        <p:spPr>
          <a:xfrm>
            <a:off x="714348" y="2857496"/>
            <a:ext cx="3714776" cy="461665"/>
          </a:xfrm>
          <a:prstGeom prst="rect">
            <a:avLst/>
          </a:prstGeom>
          <a:ln>
            <a:noFill/>
          </a:ln>
          <a:effectLst/>
          <a:scene3d>
            <a:camera prst="orthographicFront">
              <a:rot lat="0" lon="0" rev="0"/>
            </a:camera>
            <a:lightRig rig="chilly" dir="t">
              <a:rot lat="0" lon="0" rev="18480000"/>
            </a:lightRig>
          </a:scene3d>
          <a:sp3d prstMaterial="clear">
            <a:bevelT h="63500"/>
          </a:sp3d>
        </p:spPr>
        <p:txBody>
          <a:bodyPr wrap="square">
            <a:spAutoFit/>
          </a:bodyPr>
          <a:lstStyle/>
          <a:p>
            <a:pPr>
              <a:buFont typeface="Wingdings" pitchFamily="2" charset="2"/>
              <a:buChar char="Ø"/>
            </a:pPr>
            <a:r>
              <a:rPr lang="fr-FR" sz="2400" b="1" dirty="0" smtClean="0"/>
              <a:t>  Carbone (C);                      </a:t>
            </a:r>
            <a:r>
              <a:rPr lang="fr-FR" sz="2400" b="1" dirty="0" smtClean="0">
                <a:solidFill>
                  <a:schemeClr val="bg1"/>
                </a:solidFill>
              </a:rPr>
              <a:t> </a:t>
            </a:r>
          </a:p>
        </p:txBody>
      </p:sp>
      <p:sp>
        <p:nvSpPr>
          <p:cNvPr id="15" name="Rectangle 14"/>
          <p:cNvSpPr/>
          <p:nvPr/>
        </p:nvSpPr>
        <p:spPr>
          <a:xfrm>
            <a:off x="714348" y="3357562"/>
            <a:ext cx="4804520" cy="461665"/>
          </a:xfrm>
          <a:prstGeom prst="rect">
            <a:avLst/>
          </a:prstGeom>
          <a:ln>
            <a:noFill/>
          </a:ln>
          <a:effectLst/>
          <a:scene3d>
            <a:camera prst="orthographicFront">
              <a:rot lat="0" lon="0" rev="0"/>
            </a:camera>
            <a:lightRig rig="chilly" dir="t">
              <a:rot lat="0" lon="0" rev="18480000"/>
            </a:lightRig>
          </a:scene3d>
          <a:sp3d prstMaterial="clear">
            <a:bevelT h="63500"/>
          </a:sp3d>
        </p:spPr>
        <p:txBody>
          <a:bodyPr wrap="none">
            <a:spAutoFit/>
          </a:bodyPr>
          <a:lstStyle/>
          <a:p>
            <a:pPr>
              <a:buFont typeface="Wingdings" pitchFamily="2" charset="2"/>
              <a:buChar char="Ø"/>
            </a:pPr>
            <a:r>
              <a:rPr lang="fr-FR" sz="2400" b="1" dirty="0" smtClean="0"/>
              <a:t>  Hydrogène (H).   </a:t>
            </a:r>
            <a:r>
              <a:rPr lang="fr-FR" sz="2400" b="1" dirty="0" smtClean="0">
                <a:latin typeface="Cambria Math"/>
                <a:ea typeface="Cambria Math"/>
              </a:rPr>
              <a:t>⟹    </a:t>
            </a:r>
            <a:r>
              <a:rPr lang="fr-FR" sz="2400" b="1" dirty="0" smtClean="0"/>
              <a:t> </a:t>
            </a:r>
            <a:r>
              <a:rPr lang="fr-FR" sz="2400" b="1" dirty="0" err="1" smtClean="0">
                <a:solidFill>
                  <a:srgbClr val="FF0000"/>
                </a:solidFill>
              </a:rPr>
              <a:t>CnHm</a:t>
            </a:r>
            <a:endParaRPr lang="fr-FR" sz="2400" b="1" dirty="0" smtClean="0">
              <a:solidFill>
                <a:srgbClr val="FF0000"/>
              </a:solidFill>
            </a:endParaRPr>
          </a:p>
        </p:txBody>
      </p:sp>
      <p:sp>
        <p:nvSpPr>
          <p:cNvPr id="16" name="Rectangle 15"/>
          <p:cNvSpPr/>
          <p:nvPr/>
        </p:nvSpPr>
        <p:spPr>
          <a:xfrm>
            <a:off x="3193723" y="3896029"/>
            <a:ext cx="1806905" cy="461665"/>
          </a:xfrm>
          <a:prstGeom prst="rect">
            <a:avLst/>
          </a:prstGeom>
          <a:ln>
            <a:noFill/>
          </a:ln>
          <a:effectLst/>
          <a:scene3d>
            <a:camera prst="orthographicFront">
              <a:rot lat="0" lon="0" rev="0"/>
            </a:camera>
            <a:lightRig rig="chilly" dir="t">
              <a:rot lat="0" lon="0" rev="18480000"/>
            </a:lightRig>
          </a:scene3d>
          <a:sp3d prstMaterial="clear">
            <a:bevelT h="63500"/>
          </a:sp3d>
        </p:spPr>
        <p:txBody>
          <a:bodyPr wrap="none">
            <a:spAutoFit/>
          </a:bodyPr>
          <a:lstStyle/>
          <a:p>
            <a:r>
              <a:rPr lang="pt-BR" sz="2400" b="1" dirty="0" smtClean="0"/>
              <a:t>Exemples :</a:t>
            </a:r>
            <a:endParaRPr lang="fr-FR" sz="2400" dirty="0"/>
          </a:p>
        </p:txBody>
      </p:sp>
      <p:sp>
        <p:nvSpPr>
          <p:cNvPr id="17" name="Rectangle 16"/>
          <p:cNvSpPr/>
          <p:nvPr/>
        </p:nvSpPr>
        <p:spPr>
          <a:xfrm>
            <a:off x="714380" y="4429132"/>
            <a:ext cx="8215338" cy="461665"/>
          </a:xfrm>
          <a:prstGeom prst="rect">
            <a:avLst/>
          </a:prstGeom>
          <a:ln>
            <a:noFill/>
          </a:ln>
          <a:effectLst/>
          <a:scene3d>
            <a:camera prst="orthographicFront">
              <a:rot lat="0" lon="0" rev="0"/>
            </a:camera>
            <a:lightRig rig="chilly" dir="t">
              <a:rot lat="0" lon="0" rev="18480000"/>
            </a:lightRig>
          </a:scene3d>
          <a:sp3d prstMaterial="clear">
            <a:bevelT h="63500"/>
          </a:sp3d>
        </p:spPr>
        <p:txBody>
          <a:bodyPr wrap="square">
            <a:spAutoFit/>
          </a:bodyPr>
          <a:lstStyle/>
          <a:p>
            <a:pPr>
              <a:buNone/>
            </a:pPr>
            <a:r>
              <a:rPr lang="pt-BR" sz="2400" b="1" dirty="0" smtClean="0"/>
              <a:t>C7H16 : Heptane, C8H18 Octane, C7H14 Benzène, …</a:t>
            </a:r>
            <a:r>
              <a:rPr lang="fr-FR" sz="2400" b="1" dirty="0" smtClean="0"/>
              <a:t> </a:t>
            </a:r>
          </a:p>
        </p:txBody>
      </p:sp>
      <p:sp>
        <p:nvSpPr>
          <p:cNvPr id="18" name="Rectangle 17"/>
          <p:cNvSpPr/>
          <p:nvPr/>
        </p:nvSpPr>
        <p:spPr>
          <a:xfrm>
            <a:off x="142844" y="4967599"/>
            <a:ext cx="7715304" cy="461665"/>
          </a:xfrm>
          <a:prstGeom prst="rect">
            <a:avLst/>
          </a:prstGeom>
          <a:ln>
            <a:noFill/>
          </a:ln>
          <a:effectLst/>
          <a:scene3d>
            <a:camera prst="orthographicFront">
              <a:rot lat="0" lon="0" rev="0"/>
            </a:camera>
            <a:lightRig rig="chilly" dir="t">
              <a:rot lat="0" lon="0" rev="18480000"/>
            </a:lightRig>
          </a:scene3d>
          <a:sp3d prstMaterial="clear">
            <a:bevelT h="63500"/>
          </a:sp3d>
        </p:spPr>
        <p:txBody>
          <a:bodyPr wrap="square">
            <a:spAutoFit/>
          </a:bodyPr>
          <a:lstStyle/>
          <a:p>
            <a:pPr>
              <a:buNone/>
            </a:pPr>
            <a:r>
              <a:rPr lang="fr-FR" sz="2400" b="1" dirty="0" smtClean="0">
                <a:solidFill>
                  <a:srgbClr val="FF0000"/>
                </a:solidFill>
                <a:latin typeface="Cambria Math"/>
                <a:ea typeface="Cambria Math"/>
              </a:rPr>
              <a:t>B-    </a:t>
            </a:r>
            <a:r>
              <a:rPr lang="fr-FR" sz="2400" b="1" dirty="0" smtClean="0"/>
              <a:t>De résidus, d’impuretés et d’additifs (2 à 3%) :</a:t>
            </a:r>
          </a:p>
        </p:txBody>
      </p:sp>
      <p:sp>
        <p:nvSpPr>
          <p:cNvPr id="19" name="Rectangle 18"/>
          <p:cNvSpPr/>
          <p:nvPr/>
        </p:nvSpPr>
        <p:spPr>
          <a:xfrm>
            <a:off x="2500298" y="5429264"/>
            <a:ext cx="2214578" cy="461665"/>
          </a:xfrm>
          <a:prstGeom prst="rect">
            <a:avLst/>
          </a:prstGeom>
          <a:ln>
            <a:noFill/>
          </a:ln>
          <a:effectLst/>
          <a:scene3d>
            <a:camera prst="orthographicFront">
              <a:rot lat="0" lon="0" rev="0"/>
            </a:camera>
            <a:lightRig rig="chilly" dir="t">
              <a:rot lat="0" lon="0" rev="18480000"/>
            </a:lightRig>
          </a:scene3d>
          <a:sp3d prstMaterial="clear">
            <a:bevelT h="63500"/>
          </a:sp3d>
        </p:spPr>
        <p:txBody>
          <a:bodyPr wrap="square">
            <a:spAutoFit/>
          </a:bodyPr>
          <a:lstStyle/>
          <a:p>
            <a:pPr marL="514350" indent="-514350" algn="ctr">
              <a:buFont typeface="Wingdings" pitchFamily="2" charset="2"/>
              <a:buChar char="q"/>
            </a:pPr>
            <a:r>
              <a:rPr lang="fr-FR" sz="2400" b="1" dirty="0" smtClean="0"/>
              <a:t>Eau  ;     </a:t>
            </a:r>
            <a:r>
              <a:rPr lang="fr-FR" sz="2400" b="1" dirty="0" smtClean="0">
                <a:solidFill>
                  <a:schemeClr val="bg1"/>
                </a:solidFill>
              </a:rPr>
              <a:t> </a:t>
            </a:r>
          </a:p>
        </p:txBody>
      </p:sp>
      <p:sp>
        <p:nvSpPr>
          <p:cNvPr id="20" name="Rectangle 19"/>
          <p:cNvSpPr/>
          <p:nvPr/>
        </p:nvSpPr>
        <p:spPr>
          <a:xfrm>
            <a:off x="4786314" y="5429264"/>
            <a:ext cx="2214578" cy="461665"/>
          </a:xfrm>
          <a:prstGeom prst="rect">
            <a:avLst/>
          </a:prstGeom>
          <a:ln>
            <a:noFill/>
          </a:ln>
          <a:effectLst/>
          <a:scene3d>
            <a:camera prst="orthographicFront">
              <a:rot lat="0" lon="0" rev="0"/>
            </a:camera>
            <a:lightRig rig="chilly" dir="t">
              <a:rot lat="0" lon="0" rev="18480000"/>
            </a:lightRig>
          </a:scene3d>
          <a:sp3d prstMaterial="clear">
            <a:bevelT h="63500"/>
          </a:sp3d>
        </p:spPr>
        <p:txBody>
          <a:bodyPr wrap="square">
            <a:spAutoFit/>
          </a:bodyPr>
          <a:lstStyle/>
          <a:p>
            <a:pPr marL="514350" indent="-514350" algn="ctr">
              <a:buFont typeface="Wingdings" pitchFamily="2" charset="2"/>
              <a:buChar char="q"/>
            </a:pPr>
            <a:r>
              <a:rPr lang="fr-FR" sz="2400" b="1" dirty="0" smtClean="0"/>
              <a:t>Soufre ;    </a:t>
            </a:r>
          </a:p>
        </p:txBody>
      </p:sp>
      <p:sp>
        <p:nvSpPr>
          <p:cNvPr id="21" name="Rectangle 20"/>
          <p:cNvSpPr/>
          <p:nvPr/>
        </p:nvSpPr>
        <p:spPr>
          <a:xfrm>
            <a:off x="2500298" y="5929330"/>
            <a:ext cx="2214578" cy="461665"/>
          </a:xfrm>
          <a:prstGeom prst="rect">
            <a:avLst/>
          </a:prstGeom>
          <a:ln>
            <a:noFill/>
          </a:ln>
          <a:effectLst/>
          <a:scene3d>
            <a:camera prst="orthographicFront">
              <a:rot lat="0" lon="0" rev="0"/>
            </a:camera>
            <a:lightRig rig="chilly" dir="t">
              <a:rot lat="0" lon="0" rev="18480000"/>
            </a:lightRig>
          </a:scene3d>
          <a:sp3d prstMaterial="clear">
            <a:bevelT h="63500"/>
          </a:sp3d>
        </p:spPr>
        <p:txBody>
          <a:bodyPr wrap="square">
            <a:spAutoFit/>
          </a:bodyPr>
          <a:lstStyle/>
          <a:p>
            <a:pPr marL="514350" indent="-514350" algn="ctr">
              <a:buFont typeface="Wingdings" pitchFamily="2" charset="2"/>
              <a:buChar char="q"/>
            </a:pPr>
            <a:r>
              <a:rPr lang="fr-FR" sz="2400" b="1" dirty="0" smtClean="0"/>
              <a:t>Plomb ; </a:t>
            </a:r>
            <a:r>
              <a:rPr lang="fr-FR" sz="2400" b="1" dirty="0" smtClean="0">
                <a:solidFill>
                  <a:schemeClr val="bg1"/>
                </a:solidFill>
              </a:rPr>
              <a:t> </a:t>
            </a:r>
          </a:p>
        </p:txBody>
      </p:sp>
      <p:sp>
        <p:nvSpPr>
          <p:cNvPr id="22" name="Rectangle 21"/>
          <p:cNvSpPr/>
          <p:nvPr/>
        </p:nvSpPr>
        <p:spPr>
          <a:xfrm>
            <a:off x="4786314" y="5929330"/>
            <a:ext cx="2214578" cy="461665"/>
          </a:xfrm>
          <a:prstGeom prst="rect">
            <a:avLst/>
          </a:prstGeom>
          <a:ln>
            <a:noFill/>
          </a:ln>
          <a:effectLst/>
          <a:scene3d>
            <a:camera prst="orthographicFront">
              <a:rot lat="0" lon="0" rev="0"/>
            </a:camera>
            <a:lightRig rig="chilly" dir="t">
              <a:rot lat="0" lon="0" rev="18480000"/>
            </a:lightRig>
          </a:scene3d>
          <a:sp3d prstMaterial="clear">
            <a:bevelT h="63500"/>
          </a:sp3d>
        </p:spPr>
        <p:txBody>
          <a:bodyPr wrap="square">
            <a:spAutoFit/>
          </a:bodyPr>
          <a:lstStyle/>
          <a:p>
            <a:pPr marL="514350" indent="-514350" algn="ctr">
              <a:buFont typeface="Wingdings" pitchFamily="2" charset="2"/>
              <a:buChar char="q"/>
            </a:pPr>
            <a:r>
              <a:rPr lang="fr-FR" sz="2400" b="1" dirty="0" smtClean="0"/>
              <a:t>Alcool, …</a:t>
            </a:r>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5"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16" dur="1000" fill="hold"/>
                                        <p:tgtEl>
                                          <p:spTgt spid="7"/>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14"/>
                                        </p:tgtEl>
                                        <p:attrNameLst>
                                          <p:attrName>ppt_w</p:attrName>
                                        </p:attrNameLst>
                                      </p:cBhvr>
                                      <p:tavLst>
                                        <p:tav tm="0">
                                          <p:val>
                                            <p:strVal val="#ppt_w*.05"/>
                                          </p:val>
                                        </p:tav>
                                        <p:tav tm="100000">
                                          <p:val>
                                            <p:strVal val="#ppt_w"/>
                                          </p:val>
                                        </p:tav>
                                      </p:tavLst>
                                    </p:anim>
                                    <p:anim calcmode="lin" valueType="num">
                                      <p:cBhvr>
                                        <p:cTn id="34" dur="1000" fill="hold"/>
                                        <p:tgtEl>
                                          <p:spTgt spid="14"/>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14"/>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14"/>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46" dur="1000" fill="hold"/>
                                        <p:tgtEl>
                                          <p:spTgt spid="15"/>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15"/>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500" fill="hold"/>
                                        <p:tgtEl>
                                          <p:spTgt spid="16"/>
                                        </p:tgtEl>
                                        <p:attrNameLst>
                                          <p:attrName>ppt_x</p:attrName>
                                        </p:attrNameLst>
                                      </p:cBhvr>
                                      <p:tavLst>
                                        <p:tav tm="0">
                                          <p:val>
                                            <p:strVal val="#ppt_x"/>
                                          </p:val>
                                        </p:tav>
                                        <p:tav tm="100000">
                                          <p:val>
                                            <p:strVal val="#ppt_x"/>
                                          </p:val>
                                        </p:tav>
                                      </p:tavLst>
                                    </p:anim>
                                    <p:anim calcmode="lin" valueType="num">
                                      <p:cBhvr additive="base">
                                        <p:cTn id="5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5" presetClass="entr" presetSubtype="0" fill="hold" grpId="0" nodeType="click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p:cTn id="61"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62"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63"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64" dur="1000" fill="hold"/>
                                        <p:tgtEl>
                                          <p:spTgt spid="17"/>
                                        </p:tgtEl>
                                        <p:attrNameLst>
                                          <p:attrName>ppt_h</p:attrName>
                                        </p:attrNameLst>
                                      </p:cBhvr>
                                      <p:tavLst>
                                        <p:tav tm="0">
                                          <p:val>
                                            <p:strVal val="#ppt_h"/>
                                          </p:val>
                                        </p:tav>
                                        <p:tav tm="100000">
                                          <p:val>
                                            <p:strVal val="#ppt_h"/>
                                          </p:val>
                                        </p:tav>
                                      </p:tavLst>
                                    </p:anim>
                                    <p:anim calcmode="lin" valueType="num">
                                      <p:cBhvr>
                                        <p:cTn id="65"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66"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67"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68" dur="1000" decel="50000">
                                          <p:stCondLst>
                                            <p:cond delay="0"/>
                                          </p:stCondLst>
                                        </p:cTn>
                                        <p:tgtEl>
                                          <p:spTgt spid="17"/>
                                        </p:tgtEl>
                                      </p:cBhvr>
                                    </p:animEffect>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additive="base">
                                        <p:cTn id="73" dur="500" fill="hold"/>
                                        <p:tgtEl>
                                          <p:spTgt spid="18"/>
                                        </p:tgtEl>
                                        <p:attrNameLst>
                                          <p:attrName>ppt_x</p:attrName>
                                        </p:attrNameLst>
                                      </p:cBhvr>
                                      <p:tavLst>
                                        <p:tav tm="0">
                                          <p:val>
                                            <p:strVal val="#ppt_x"/>
                                          </p:val>
                                        </p:tav>
                                        <p:tav tm="100000">
                                          <p:val>
                                            <p:strVal val="#ppt_x"/>
                                          </p:val>
                                        </p:tav>
                                      </p:tavLst>
                                    </p:anim>
                                    <p:anim calcmode="lin" valueType="num">
                                      <p:cBhvr additive="base">
                                        <p:cTn id="7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5" presetClass="entr" presetSubtype="0" fill="hold" grpId="0" nodeType="click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p:cTn id="79" dur="500"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80" dur="500"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81" dur="500" accel="50000" fill="hold">
                                          <p:stCondLst>
                                            <p:cond delay="500"/>
                                          </p:stCondLst>
                                        </p:cTn>
                                        <p:tgtEl>
                                          <p:spTgt spid="19"/>
                                        </p:tgtEl>
                                        <p:attrNameLst>
                                          <p:attrName>ppt_w</p:attrName>
                                        </p:attrNameLst>
                                      </p:cBhvr>
                                      <p:tavLst>
                                        <p:tav tm="0">
                                          <p:val>
                                            <p:strVal val="#ppt_w*.05"/>
                                          </p:val>
                                        </p:tav>
                                        <p:tav tm="100000">
                                          <p:val>
                                            <p:strVal val="#ppt_w"/>
                                          </p:val>
                                        </p:tav>
                                      </p:tavLst>
                                    </p:anim>
                                    <p:anim calcmode="lin" valueType="num">
                                      <p:cBhvr>
                                        <p:cTn id="82" dur="1000" fill="hold"/>
                                        <p:tgtEl>
                                          <p:spTgt spid="19"/>
                                        </p:tgtEl>
                                        <p:attrNameLst>
                                          <p:attrName>ppt_h</p:attrName>
                                        </p:attrNameLst>
                                      </p:cBhvr>
                                      <p:tavLst>
                                        <p:tav tm="0">
                                          <p:val>
                                            <p:strVal val="#ppt_h"/>
                                          </p:val>
                                        </p:tav>
                                        <p:tav tm="100000">
                                          <p:val>
                                            <p:strVal val="#ppt_h"/>
                                          </p:val>
                                        </p:tav>
                                      </p:tavLst>
                                    </p:anim>
                                    <p:anim calcmode="lin" valueType="num">
                                      <p:cBhvr>
                                        <p:cTn id="83" dur="500"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84" dur="500"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85" dur="500" accel="50000" fill="hold">
                                          <p:stCondLst>
                                            <p:cond delay="500"/>
                                          </p:stCondLst>
                                        </p:cTn>
                                        <p:tgtEl>
                                          <p:spTgt spid="19"/>
                                        </p:tgtEl>
                                        <p:attrNameLst>
                                          <p:attrName>ppt_y</p:attrName>
                                        </p:attrNameLst>
                                      </p:cBhvr>
                                      <p:tavLst>
                                        <p:tav tm="0">
                                          <p:val>
                                            <p:strVal val="#ppt_y+.1"/>
                                          </p:val>
                                        </p:tav>
                                        <p:tav tm="100000">
                                          <p:val>
                                            <p:strVal val="#ppt_y"/>
                                          </p:val>
                                        </p:tav>
                                      </p:tavLst>
                                    </p:anim>
                                    <p:animEffect transition="in" filter="fade">
                                      <p:cBhvr>
                                        <p:cTn id="86" dur="1000" decel="50000">
                                          <p:stCondLst>
                                            <p:cond delay="0"/>
                                          </p:stCondLst>
                                        </p:cTn>
                                        <p:tgtEl>
                                          <p:spTgt spid="19"/>
                                        </p:tgtEl>
                                      </p:cBhvr>
                                    </p:animEffect>
                                  </p:childTnLst>
                                </p:cTn>
                              </p:par>
                            </p:childTnLst>
                          </p:cTn>
                        </p:par>
                      </p:childTnLst>
                    </p:cTn>
                  </p:par>
                  <p:par>
                    <p:cTn id="87" fill="hold">
                      <p:stCondLst>
                        <p:cond delay="indefinite"/>
                      </p:stCondLst>
                      <p:childTnLst>
                        <p:par>
                          <p:cTn id="88" fill="hold">
                            <p:stCondLst>
                              <p:cond delay="0"/>
                            </p:stCondLst>
                            <p:childTnLst>
                              <p:par>
                                <p:cTn id="89" presetID="25" presetClass="entr" presetSubtype="0" fill="hold" grpId="0" nodeType="clickEffect">
                                  <p:stCondLst>
                                    <p:cond delay="0"/>
                                  </p:stCondLst>
                                  <p:childTnLst>
                                    <p:set>
                                      <p:cBhvr>
                                        <p:cTn id="90" dur="1" fill="hold">
                                          <p:stCondLst>
                                            <p:cond delay="0"/>
                                          </p:stCondLst>
                                        </p:cTn>
                                        <p:tgtEl>
                                          <p:spTgt spid="20"/>
                                        </p:tgtEl>
                                        <p:attrNameLst>
                                          <p:attrName>style.visibility</p:attrName>
                                        </p:attrNameLst>
                                      </p:cBhvr>
                                      <p:to>
                                        <p:strVal val="visible"/>
                                      </p:to>
                                    </p:set>
                                    <p:anim calcmode="lin" valueType="num">
                                      <p:cBhvr>
                                        <p:cTn id="91" dur="50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92" dur="50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93" dur="500" accel="50000" fill="hold">
                                          <p:stCondLst>
                                            <p:cond delay="500"/>
                                          </p:stCondLst>
                                        </p:cTn>
                                        <p:tgtEl>
                                          <p:spTgt spid="20"/>
                                        </p:tgtEl>
                                        <p:attrNameLst>
                                          <p:attrName>ppt_w</p:attrName>
                                        </p:attrNameLst>
                                      </p:cBhvr>
                                      <p:tavLst>
                                        <p:tav tm="0">
                                          <p:val>
                                            <p:strVal val="#ppt_w*.05"/>
                                          </p:val>
                                        </p:tav>
                                        <p:tav tm="100000">
                                          <p:val>
                                            <p:strVal val="#ppt_w"/>
                                          </p:val>
                                        </p:tav>
                                      </p:tavLst>
                                    </p:anim>
                                    <p:anim calcmode="lin" valueType="num">
                                      <p:cBhvr>
                                        <p:cTn id="94" dur="1000" fill="hold"/>
                                        <p:tgtEl>
                                          <p:spTgt spid="20"/>
                                        </p:tgtEl>
                                        <p:attrNameLst>
                                          <p:attrName>ppt_h</p:attrName>
                                        </p:attrNameLst>
                                      </p:cBhvr>
                                      <p:tavLst>
                                        <p:tav tm="0">
                                          <p:val>
                                            <p:strVal val="#ppt_h"/>
                                          </p:val>
                                        </p:tav>
                                        <p:tav tm="100000">
                                          <p:val>
                                            <p:strVal val="#ppt_h"/>
                                          </p:val>
                                        </p:tav>
                                      </p:tavLst>
                                    </p:anim>
                                    <p:anim calcmode="lin" valueType="num">
                                      <p:cBhvr>
                                        <p:cTn id="95" dur="50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96" dur="50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97" dur="500" accel="50000" fill="hold">
                                          <p:stCondLst>
                                            <p:cond delay="500"/>
                                          </p:stCondLst>
                                        </p:cTn>
                                        <p:tgtEl>
                                          <p:spTgt spid="20"/>
                                        </p:tgtEl>
                                        <p:attrNameLst>
                                          <p:attrName>ppt_y</p:attrName>
                                        </p:attrNameLst>
                                      </p:cBhvr>
                                      <p:tavLst>
                                        <p:tav tm="0">
                                          <p:val>
                                            <p:strVal val="#ppt_y+.1"/>
                                          </p:val>
                                        </p:tav>
                                        <p:tav tm="100000">
                                          <p:val>
                                            <p:strVal val="#ppt_y"/>
                                          </p:val>
                                        </p:tav>
                                      </p:tavLst>
                                    </p:anim>
                                    <p:animEffect transition="in" filter="fade">
                                      <p:cBhvr>
                                        <p:cTn id="98" dur="1000" decel="50000">
                                          <p:stCondLst>
                                            <p:cond delay="0"/>
                                          </p:stCondLst>
                                        </p:cTn>
                                        <p:tgtEl>
                                          <p:spTgt spid="20"/>
                                        </p:tgtEl>
                                      </p:cBhvr>
                                    </p:animEffect>
                                  </p:childTnLst>
                                </p:cTn>
                              </p:par>
                            </p:childTnLst>
                          </p:cTn>
                        </p:par>
                      </p:childTnLst>
                    </p:cTn>
                  </p:par>
                  <p:par>
                    <p:cTn id="99" fill="hold">
                      <p:stCondLst>
                        <p:cond delay="indefinite"/>
                      </p:stCondLst>
                      <p:childTnLst>
                        <p:par>
                          <p:cTn id="100" fill="hold">
                            <p:stCondLst>
                              <p:cond delay="0"/>
                            </p:stCondLst>
                            <p:childTnLst>
                              <p:par>
                                <p:cTn id="101" presetID="25" presetClass="entr" presetSubtype="0" fill="hold" grpId="0" nodeType="clickEffect">
                                  <p:stCondLst>
                                    <p:cond delay="0"/>
                                  </p:stCondLst>
                                  <p:childTnLst>
                                    <p:set>
                                      <p:cBhvr>
                                        <p:cTn id="102" dur="1" fill="hold">
                                          <p:stCondLst>
                                            <p:cond delay="0"/>
                                          </p:stCondLst>
                                        </p:cTn>
                                        <p:tgtEl>
                                          <p:spTgt spid="21"/>
                                        </p:tgtEl>
                                        <p:attrNameLst>
                                          <p:attrName>style.visibility</p:attrName>
                                        </p:attrNameLst>
                                      </p:cBhvr>
                                      <p:to>
                                        <p:strVal val="visible"/>
                                      </p:to>
                                    </p:set>
                                    <p:anim calcmode="lin" valueType="num">
                                      <p:cBhvr>
                                        <p:cTn id="103"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104"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105"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106" dur="1000" fill="hold"/>
                                        <p:tgtEl>
                                          <p:spTgt spid="21"/>
                                        </p:tgtEl>
                                        <p:attrNameLst>
                                          <p:attrName>ppt_h</p:attrName>
                                        </p:attrNameLst>
                                      </p:cBhvr>
                                      <p:tavLst>
                                        <p:tav tm="0">
                                          <p:val>
                                            <p:strVal val="#ppt_h"/>
                                          </p:val>
                                        </p:tav>
                                        <p:tav tm="100000">
                                          <p:val>
                                            <p:strVal val="#ppt_h"/>
                                          </p:val>
                                        </p:tav>
                                      </p:tavLst>
                                    </p:anim>
                                    <p:anim calcmode="lin" valueType="num">
                                      <p:cBhvr>
                                        <p:cTn id="107"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108"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109"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110" dur="1000" decel="50000">
                                          <p:stCondLst>
                                            <p:cond delay="0"/>
                                          </p:stCondLst>
                                        </p:cTn>
                                        <p:tgtEl>
                                          <p:spTgt spid="21"/>
                                        </p:tgtEl>
                                      </p:cBhvr>
                                    </p:animEffect>
                                  </p:childTnLst>
                                </p:cTn>
                              </p:par>
                            </p:childTnLst>
                          </p:cTn>
                        </p:par>
                      </p:childTnLst>
                    </p:cTn>
                  </p:par>
                  <p:par>
                    <p:cTn id="111" fill="hold">
                      <p:stCondLst>
                        <p:cond delay="indefinite"/>
                      </p:stCondLst>
                      <p:childTnLst>
                        <p:par>
                          <p:cTn id="112" fill="hold">
                            <p:stCondLst>
                              <p:cond delay="0"/>
                            </p:stCondLst>
                            <p:childTnLst>
                              <p:par>
                                <p:cTn id="113" presetID="25" presetClass="entr" presetSubtype="0" fill="hold" grpId="0" nodeType="clickEffect">
                                  <p:stCondLst>
                                    <p:cond delay="0"/>
                                  </p:stCondLst>
                                  <p:childTnLst>
                                    <p:set>
                                      <p:cBhvr>
                                        <p:cTn id="114" dur="1" fill="hold">
                                          <p:stCondLst>
                                            <p:cond delay="0"/>
                                          </p:stCondLst>
                                        </p:cTn>
                                        <p:tgtEl>
                                          <p:spTgt spid="22"/>
                                        </p:tgtEl>
                                        <p:attrNameLst>
                                          <p:attrName>style.visibility</p:attrName>
                                        </p:attrNameLst>
                                      </p:cBhvr>
                                      <p:to>
                                        <p:strVal val="visible"/>
                                      </p:to>
                                    </p:set>
                                    <p:anim calcmode="lin" valueType="num">
                                      <p:cBhvr>
                                        <p:cTn id="115" dur="500" decel="50000" fill="hold">
                                          <p:stCondLst>
                                            <p:cond delay="0"/>
                                          </p:stCondLst>
                                        </p:cTn>
                                        <p:tgtEl>
                                          <p:spTgt spid="22"/>
                                        </p:tgtEl>
                                        <p:attrNameLst>
                                          <p:attrName>style.rotation</p:attrName>
                                        </p:attrNameLst>
                                      </p:cBhvr>
                                      <p:tavLst>
                                        <p:tav tm="0">
                                          <p:val>
                                            <p:fltVal val="-90"/>
                                          </p:val>
                                        </p:tav>
                                        <p:tav tm="100000">
                                          <p:val>
                                            <p:fltVal val="0"/>
                                          </p:val>
                                        </p:tav>
                                      </p:tavLst>
                                    </p:anim>
                                    <p:anim calcmode="lin" valueType="num">
                                      <p:cBhvr>
                                        <p:cTn id="116" dur="500" decel="50000" fill="hold">
                                          <p:stCondLst>
                                            <p:cond delay="0"/>
                                          </p:stCondLst>
                                        </p:cTn>
                                        <p:tgtEl>
                                          <p:spTgt spid="22"/>
                                        </p:tgtEl>
                                        <p:attrNameLst>
                                          <p:attrName>ppt_w</p:attrName>
                                        </p:attrNameLst>
                                      </p:cBhvr>
                                      <p:tavLst>
                                        <p:tav tm="0">
                                          <p:val>
                                            <p:strVal val="#ppt_w"/>
                                          </p:val>
                                        </p:tav>
                                        <p:tav tm="100000">
                                          <p:val>
                                            <p:strVal val="#ppt_w*.05"/>
                                          </p:val>
                                        </p:tav>
                                      </p:tavLst>
                                    </p:anim>
                                    <p:anim calcmode="lin" valueType="num">
                                      <p:cBhvr>
                                        <p:cTn id="117" dur="500" accel="50000" fill="hold">
                                          <p:stCondLst>
                                            <p:cond delay="500"/>
                                          </p:stCondLst>
                                        </p:cTn>
                                        <p:tgtEl>
                                          <p:spTgt spid="22"/>
                                        </p:tgtEl>
                                        <p:attrNameLst>
                                          <p:attrName>ppt_w</p:attrName>
                                        </p:attrNameLst>
                                      </p:cBhvr>
                                      <p:tavLst>
                                        <p:tav tm="0">
                                          <p:val>
                                            <p:strVal val="#ppt_w*.05"/>
                                          </p:val>
                                        </p:tav>
                                        <p:tav tm="100000">
                                          <p:val>
                                            <p:strVal val="#ppt_w"/>
                                          </p:val>
                                        </p:tav>
                                      </p:tavLst>
                                    </p:anim>
                                    <p:anim calcmode="lin" valueType="num">
                                      <p:cBhvr>
                                        <p:cTn id="118" dur="1000" fill="hold"/>
                                        <p:tgtEl>
                                          <p:spTgt spid="22"/>
                                        </p:tgtEl>
                                        <p:attrNameLst>
                                          <p:attrName>ppt_h</p:attrName>
                                        </p:attrNameLst>
                                      </p:cBhvr>
                                      <p:tavLst>
                                        <p:tav tm="0">
                                          <p:val>
                                            <p:strVal val="#ppt_h"/>
                                          </p:val>
                                        </p:tav>
                                        <p:tav tm="100000">
                                          <p:val>
                                            <p:strVal val="#ppt_h"/>
                                          </p:val>
                                        </p:tav>
                                      </p:tavLst>
                                    </p:anim>
                                    <p:anim calcmode="lin" valueType="num">
                                      <p:cBhvr>
                                        <p:cTn id="119" dur="500" decel="50000" fill="hold">
                                          <p:stCondLst>
                                            <p:cond delay="0"/>
                                          </p:stCondLst>
                                        </p:cTn>
                                        <p:tgtEl>
                                          <p:spTgt spid="22"/>
                                        </p:tgtEl>
                                        <p:attrNameLst>
                                          <p:attrName>ppt_x</p:attrName>
                                        </p:attrNameLst>
                                      </p:cBhvr>
                                      <p:tavLst>
                                        <p:tav tm="0">
                                          <p:val>
                                            <p:strVal val="#ppt_x+.4"/>
                                          </p:val>
                                        </p:tav>
                                        <p:tav tm="100000">
                                          <p:val>
                                            <p:strVal val="#ppt_x"/>
                                          </p:val>
                                        </p:tav>
                                      </p:tavLst>
                                    </p:anim>
                                    <p:anim calcmode="lin" valueType="num">
                                      <p:cBhvr>
                                        <p:cTn id="120" dur="500" decel="50000" fill="hold">
                                          <p:stCondLst>
                                            <p:cond delay="0"/>
                                          </p:stCondLst>
                                        </p:cTn>
                                        <p:tgtEl>
                                          <p:spTgt spid="22"/>
                                        </p:tgtEl>
                                        <p:attrNameLst>
                                          <p:attrName>ppt_y</p:attrName>
                                        </p:attrNameLst>
                                      </p:cBhvr>
                                      <p:tavLst>
                                        <p:tav tm="0">
                                          <p:val>
                                            <p:strVal val="#ppt_y-.2"/>
                                          </p:val>
                                        </p:tav>
                                        <p:tav tm="100000">
                                          <p:val>
                                            <p:strVal val="#ppt_y+.1"/>
                                          </p:val>
                                        </p:tav>
                                      </p:tavLst>
                                    </p:anim>
                                    <p:anim calcmode="lin" valueType="num">
                                      <p:cBhvr>
                                        <p:cTn id="121" dur="500" accel="50000" fill="hold">
                                          <p:stCondLst>
                                            <p:cond delay="500"/>
                                          </p:stCondLst>
                                        </p:cTn>
                                        <p:tgtEl>
                                          <p:spTgt spid="22"/>
                                        </p:tgtEl>
                                        <p:attrNameLst>
                                          <p:attrName>ppt_y</p:attrName>
                                        </p:attrNameLst>
                                      </p:cBhvr>
                                      <p:tavLst>
                                        <p:tav tm="0">
                                          <p:val>
                                            <p:strVal val="#ppt_y+.1"/>
                                          </p:val>
                                        </p:tav>
                                        <p:tav tm="100000">
                                          <p:val>
                                            <p:strVal val="#ppt_y"/>
                                          </p:val>
                                        </p:tav>
                                      </p:tavLst>
                                    </p:anim>
                                    <p:animEffect transition="in" filter="fade">
                                      <p:cBhvr>
                                        <p:cTn id="122" dur="1000" decel="50000">
                                          <p:stCondLst>
                                            <p:cond delay="0"/>
                                          </p:stCondLst>
                                        </p:cTn>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13" grpId="0"/>
      <p:bldP spid="14" grpId="0"/>
      <p:bldP spid="15" grpId="0"/>
      <p:bldP spid="16" grpId="0"/>
      <p:bldP spid="17" grpId="0"/>
      <p:bldP spid="18" grpId="0"/>
      <p:bldP spid="19" grpId="0"/>
      <p:bldP spid="20" grpId="0"/>
      <p:bldP spid="21" grpId="0"/>
      <p:bldP spid="2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fr-FR" dirty="0" smtClean="0"/>
              <a:t>QUSTION N°1</a:t>
            </a:r>
            <a:endParaRPr lang="fr-FR" dirty="0"/>
          </a:p>
        </p:txBody>
      </p:sp>
      <p:sp>
        <p:nvSpPr>
          <p:cNvPr id="3" name="Espace réservé de la date 2"/>
          <p:cNvSpPr>
            <a:spLocks noGrp="1"/>
          </p:cNvSpPr>
          <p:nvPr>
            <p:ph type="dt" sz="half" idx="10"/>
          </p:nvPr>
        </p:nvSpPr>
        <p:spPr/>
        <p:txBody>
          <a:bodyPr/>
          <a:lstStyle/>
          <a:p>
            <a:fld id="{A9FA5BF5-BE20-401E-BE75-83943A9348BE}" type="datetime1">
              <a:rPr lang="fr-FR" smtClean="0"/>
              <a:pPr/>
              <a:t>04/04/2010</a:t>
            </a:fld>
            <a:endParaRPr lang="fr-BE"/>
          </a:p>
        </p:txBody>
      </p:sp>
      <p:sp>
        <p:nvSpPr>
          <p:cNvPr id="4" name="Espace réservé du pied de page 3"/>
          <p:cNvSpPr>
            <a:spLocks noGrp="1"/>
          </p:cNvSpPr>
          <p:nvPr>
            <p:ph type="ftr" sz="quarter" idx="11"/>
          </p:nvPr>
        </p:nvSpPr>
        <p:spPr/>
        <p:txBody>
          <a:bodyPr/>
          <a:lstStyle/>
          <a:p>
            <a:r>
              <a:rPr lang="fr-FR" smtClean="0"/>
              <a:t>Combustibles et lubrifiants                              FORMATEUR: BELLOUMI AHMED</a:t>
            </a:r>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40</a:t>
            </a:fld>
            <a:endParaRPr lang="fr-BE"/>
          </a:p>
        </p:txBody>
      </p:sp>
      <p:sp>
        <p:nvSpPr>
          <p:cNvPr id="6" name="Titre 5"/>
          <p:cNvSpPr>
            <a:spLocks noGrp="1"/>
          </p:cNvSpPr>
          <p:nvPr>
            <p:ph type="title"/>
          </p:nvPr>
        </p:nvSpPr>
        <p:spPr/>
        <p:txBody>
          <a:bodyPr/>
          <a:lstStyle/>
          <a:p>
            <a:pPr algn="ctr"/>
            <a:r>
              <a:rPr lang="fr-FR" dirty="0" smtClean="0"/>
              <a:t>EVALUATION</a:t>
            </a:r>
            <a:endParaRPr lang="fr-FR" dirty="0"/>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anim calcmode="lin" valueType="num">
                                      <p:cBhvr>
                                        <p:cTn id="8" dur="2000" fill="hold"/>
                                        <p:tgtEl>
                                          <p:spTgt spid="2">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2">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nvPr>
        </p:nvGraphicFramePr>
        <p:xfrm>
          <a:off x="0" y="571481"/>
          <a:ext cx="9144001" cy="5786477"/>
        </p:xfrm>
        <a:graphic>
          <a:graphicData uri="http://schemas.openxmlformats.org/drawingml/2006/table">
            <a:tbl>
              <a:tblPr firstRow="1" bandRow="1">
                <a:tableStyleId>{5C22544A-7EE6-4342-B048-85BDC9FD1C3A}</a:tableStyleId>
              </a:tblPr>
              <a:tblGrid>
                <a:gridCol w="1714480"/>
                <a:gridCol w="1071570"/>
                <a:gridCol w="1071570"/>
                <a:gridCol w="1143008"/>
                <a:gridCol w="1214446"/>
                <a:gridCol w="857256"/>
                <a:gridCol w="1000132"/>
                <a:gridCol w="1071539"/>
              </a:tblGrid>
              <a:tr h="654962">
                <a:tc>
                  <a:txBody>
                    <a:bodyPr/>
                    <a:lstStyle/>
                    <a:p>
                      <a:pPr algn="ctr"/>
                      <a:r>
                        <a:rPr lang="fr-FR" sz="1800" b="1" kern="1200" baseline="0" dirty="0" smtClean="0">
                          <a:solidFill>
                            <a:schemeClr val="lt1"/>
                          </a:solidFill>
                          <a:latin typeface="+mn-lt"/>
                          <a:ea typeface="+mn-ea"/>
                          <a:cs typeface="+mn-cs"/>
                        </a:rPr>
                        <a:t>Carburant</a:t>
                      </a:r>
                      <a:endParaRPr lang="fr-FR" dirty="0"/>
                    </a:p>
                  </a:txBody>
                  <a:tcPr/>
                </a:tc>
                <a:tc>
                  <a:txBody>
                    <a:bodyPr/>
                    <a:lstStyle/>
                    <a:p>
                      <a:pPr algn="ctr"/>
                      <a:r>
                        <a:rPr lang="fr-FR" sz="1800" b="1" kern="1200" baseline="0" dirty="0" smtClean="0">
                          <a:solidFill>
                            <a:schemeClr val="lt1"/>
                          </a:solidFill>
                          <a:latin typeface="+mn-lt"/>
                          <a:ea typeface="+mn-ea"/>
                          <a:cs typeface="+mn-cs"/>
                        </a:rPr>
                        <a:t>essence</a:t>
                      </a:r>
                      <a:endParaRPr lang="fr-FR" dirty="0"/>
                    </a:p>
                  </a:txBody>
                  <a:tcPr/>
                </a:tc>
                <a:tc>
                  <a:txBody>
                    <a:bodyPr/>
                    <a:lstStyle/>
                    <a:p>
                      <a:pPr algn="ctr"/>
                      <a:r>
                        <a:rPr lang="fr-FR" sz="1800" b="1" kern="1200" baseline="0" dirty="0" smtClean="0">
                          <a:solidFill>
                            <a:schemeClr val="lt1"/>
                          </a:solidFill>
                          <a:latin typeface="+mn-lt"/>
                          <a:ea typeface="+mn-ea"/>
                          <a:cs typeface="+mn-cs"/>
                        </a:rPr>
                        <a:t>gazole</a:t>
                      </a:r>
                      <a:endParaRPr lang="fr-FR" dirty="0"/>
                    </a:p>
                  </a:txBody>
                  <a:tcPr/>
                </a:tc>
                <a:tc>
                  <a:txBody>
                    <a:bodyPr/>
                    <a:lstStyle/>
                    <a:p>
                      <a:pPr algn="ctr"/>
                      <a:r>
                        <a:rPr lang="fr-FR" dirty="0" smtClean="0"/>
                        <a:t>Kérosène</a:t>
                      </a:r>
                      <a:endParaRPr lang="fr-FR" dirty="0"/>
                    </a:p>
                  </a:txBody>
                  <a:tcPr/>
                </a:tc>
                <a:tc>
                  <a:txBody>
                    <a:bodyPr/>
                    <a:lstStyle/>
                    <a:p>
                      <a:pPr algn="ctr"/>
                      <a:r>
                        <a:rPr lang="fr-FR" sz="1800" b="1" kern="1200" baseline="0" dirty="0" smtClean="0">
                          <a:solidFill>
                            <a:schemeClr val="lt1"/>
                          </a:solidFill>
                          <a:latin typeface="+mn-lt"/>
                          <a:ea typeface="+mn-ea"/>
                          <a:cs typeface="+mn-cs"/>
                        </a:rPr>
                        <a:t>GPL-c</a:t>
                      </a:r>
                      <a:endParaRPr lang="fr-FR" dirty="0"/>
                    </a:p>
                  </a:txBody>
                  <a:tcPr/>
                </a:tc>
                <a:tc>
                  <a:txBody>
                    <a:bodyPr/>
                    <a:lstStyle/>
                    <a:p>
                      <a:pPr algn="ctr"/>
                      <a:r>
                        <a:rPr lang="fr-FR" dirty="0" smtClean="0"/>
                        <a:t>GNV</a:t>
                      </a:r>
                      <a:endParaRPr lang="fr-FR" dirty="0"/>
                    </a:p>
                  </a:txBody>
                  <a:tcPr/>
                </a:tc>
                <a:tc>
                  <a:txBody>
                    <a:bodyPr/>
                    <a:lstStyle/>
                    <a:p>
                      <a:pPr algn="ctr"/>
                      <a:r>
                        <a:rPr lang="fr-FR" dirty="0" smtClean="0"/>
                        <a:t>butane</a:t>
                      </a:r>
                      <a:endParaRPr lang="fr-FR" dirty="0"/>
                    </a:p>
                  </a:txBody>
                  <a:tcPr/>
                </a:tc>
                <a:tc>
                  <a:txBody>
                    <a:bodyPr/>
                    <a:lstStyle/>
                    <a:p>
                      <a:pPr algn="ctr"/>
                      <a:r>
                        <a:rPr lang="fr-FR" dirty="0" smtClean="0"/>
                        <a:t>propane</a:t>
                      </a:r>
                      <a:endParaRPr lang="fr-FR" dirty="0"/>
                    </a:p>
                  </a:txBody>
                  <a:tcPr/>
                </a:tc>
              </a:tr>
              <a:tr h="73391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b="1" dirty="0" smtClean="0">
                          <a:solidFill>
                            <a:srgbClr val="002060"/>
                          </a:solidFill>
                        </a:rPr>
                        <a:t>Formule</a:t>
                      </a:r>
                    </a:p>
                    <a:p>
                      <a:pPr algn="ctr"/>
                      <a:r>
                        <a:rPr lang="fr-FR" b="1" dirty="0" smtClean="0">
                          <a:solidFill>
                            <a:srgbClr val="002060"/>
                          </a:solidFill>
                        </a:rPr>
                        <a:t>chimique</a:t>
                      </a:r>
                      <a:endParaRPr lang="fr-FR" b="1" dirty="0">
                        <a:solidFill>
                          <a:srgbClr val="002060"/>
                        </a:solidFill>
                      </a:endParaRPr>
                    </a:p>
                  </a:txBody>
                  <a:tcPr/>
                </a:tc>
                <a:tc>
                  <a:txBody>
                    <a:bodyPr/>
                    <a:lstStyle/>
                    <a:p>
                      <a:pPr algn="ctr"/>
                      <a:r>
                        <a:rPr lang="fr-FR" b="1" dirty="0" smtClean="0">
                          <a:solidFill>
                            <a:srgbClr val="002060"/>
                          </a:solidFill>
                        </a:rPr>
                        <a:t>C₇H₁₆</a:t>
                      </a:r>
                      <a:endParaRPr lang="fr-FR" b="1" dirty="0">
                        <a:solidFill>
                          <a:srgbClr val="00206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b="1" dirty="0" smtClean="0">
                          <a:solidFill>
                            <a:srgbClr val="002060"/>
                          </a:solidFill>
                        </a:rPr>
                        <a:t>C</a:t>
                      </a:r>
                      <a:r>
                        <a:rPr lang="fr-FR" b="1" baseline="-25000" dirty="0" smtClean="0">
                          <a:solidFill>
                            <a:srgbClr val="002060"/>
                          </a:solidFill>
                        </a:rPr>
                        <a:t>21</a:t>
                      </a:r>
                      <a:r>
                        <a:rPr lang="fr-FR" b="1" dirty="0" smtClean="0">
                          <a:solidFill>
                            <a:srgbClr val="002060"/>
                          </a:solidFill>
                        </a:rPr>
                        <a:t>H</a:t>
                      </a:r>
                      <a:r>
                        <a:rPr lang="fr-FR" b="1" baseline="-25000" dirty="0" smtClean="0">
                          <a:solidFill>
                            <a:srgbClr val="002060"/>
                          </a:solidFill>
                        </a:rPr>
                        <a:t>44</a:t>
                      </a:r>
                    </a:p>
                    <a:p>
                      <a:pPr algn="ctr"/>
                      <a:endParaRPr lang="fr-FR" b="1" dirty="0">
                        <a:solidFill>
                          <a:srgbClr val="00206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b="1" dirty="0" smtClean="0">
                          <a:solidFill>
                            <a:srgbClr val="002060"/>
                          </a:solidFill>
                        </a:rPr>
                        <a:t>C</a:t>
                      </a:r>
                      <a:r>
                        <a:rPr lang="fr-FR" b="1" baseline="-25000" dirty="0" smtClean="0">
                          <a:solidFill>
                            <a:srgbClr val="002060"/>
                          </a:solidFill>
                        </a:rPr>
                        <a:t>10</a:t>
                      </a:r>
                      <a:r>
                        <a:rPr lang="fr-FR" b="1" dirty="0" smtClean="0">
                          <a:solidFill>
                            <a:srgbClr val="002060"/>
                          </a:solidFill>
                        </a:rPr>
                        <a:t>H</a:t>
                      </a:r>
                      <a:r>
                        <a:rPr lang="fr-FR" b="1" baseline="-25000" dirty="0" smtClean="0">
                          <a:solidFill>
                            <a:srgbClr val="002060"/>
                          </a:solidFill>
                        </a:rPr>
                        <a:t>22</a:t>
                      </a:r>
                    </a:p>
                    <a:p>
                      <a:pPr algn="ctr"/>
                      <a:endParaRPr lang="fr-FR" b="1" dirty="0">
                        <a:solidFill>
                          <a:srgbClr val="00206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b="1" dirty="0" smtClean="0">
                          <a:solidFill>
                            <a:srgbClr val="002060"/>
                          </a:solidFill>
                        </a:rPr>
                        <a:t>C</a:t>
                      </a:r>
                      <a:r>
                        <a:rPr lang="fr-FR" b="1" baseline="-25000" dirty="0" smtClean="0">
                          <a:solidFill>
                            <a:srgbClr val="002060"/>
                          </a:solidFill>
                        </a:rPr>
                        <a:t>3</a:t>
                      </a:r>
                      <a:r>
                        <a:rPr lang="fr-FR" b="1" dirty="0" smtClean="0">
                          <a:solidFill>
                            <a:srgbClr val="002060"/>
                          </a:solidFill>
                        </a:rPr>
                        <a:t>H</a:t>
                      </a:r>
                      <a:r>
                        <a:rPr lang="fr-FR" b="1" baseline="-25000" dirty="0" smtClean="0">
                          <a:solidFill>
                            <a:srgbClr val="002060"/>
                          </a:solidFill>
                        </a:rPr>
                        <a:t>8</a:t>
                      </a:r>
                    </a:p>
                    <a:p>
                      <a:pPr algn="ctr"/>
                      <a:r>
                        <a:rPr lang="fr-FR" b="1" dirty="0" smtClean="0">
                          <a:solidFill>
                            <a:srgbClr val="002060"/>
                          </a:solidFill>
                        </a:rPr>
                        <a:t>C</a:t>
                      </a:r>
                      <a:r>
                        <a:rPr lang="fr-FR" b="1" baseline="-25000" dirty="0" smtClean="0">
                          <a:solidFill>
                            <a:srgbClr val="002060"/>
                          </a:solidFill>
                        </a:rPr>
                        <a:t>4</a:t>
                      </a:r>
                      <a:r>
                        <a:rPr lang="fr-FR" b="1" dirty="0" smtClean="0">
                          <a:solidFill>
                            <a:srgbClr val="002060"/>
                          </a:solidFill>
                        </a:rPr>
                        <a:t>H</a:t>
                      </a:r>
                      <a:r>
                        <a:rPr lang="fr-FR" b="1" baseline="-25000" dirty="0" smtClean="0">
                          <a:solidFill>
                            <a:srgbClr val="002060"/>
                          </a:solidFill>
                        </a:rPr>
                        <a:t>10</a:t>
                      </a:r>
                      <a:endParaRPr lang="fr-FR" b="1" baseline="-25000" dirty="0">
                        <a:solidFill>
                          <a:srgbClr val="00206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b="1" dirty="0" smtClean="0">
                          <a:solidFill>
                            <a:srgbClr val="002060"/>
                          </a:solidFill>
                        </a:rPr>
                        <a:t>CH</a:t>
                      </a:r>
                      <a:r>
                        <a:rPr lang="fr-FR" b="1" baseline="-25000" dirty="0" smtClean="0">
                          <a:solidFill>
                            <a:srgbClr val="002060"/>
                          </a:solidFill>
                        </a:rPr>
                        <a:t>4</a:t>
                      </a:r>
                    </a:p>
                    <a:p>
                      <a:pPr algn="ctr"/>
                      <a:endParaRPr lang="fr-FR" b="1" dirty="0">
                        <a:solidFill>
                          <a:srgbClr val="002060"/>
                        </a:solidFill>
                      </a:endParaRPr>
                    </a:p>
                  </a:txBody>
                  <a:tcPr/>
                </a:tc>
                <a:tc>
                  <a:txBody>
                    <a:bodyPr/>
                    <a:lstStyle/>
                    <a:p>
                      <a:pPr algn="ctr"/>
                      <a:r>
                        <a:rPr lang="fr-FR" b="1" dirty="0" smtClean="0">
                          <a:solidFill>
                            <a:srgbClr val="002060"/>
                          </a:solidFill>
                        </a:rPr>
                        <a:t>C</a:t>
                      </a:r>
                      <a:r>
                        <a:rPr lang="fr-FR" b="1" baseline="-25000" dirty="0" smtClean="0">
                          <a:solidFill>
                            <a:srgbClr val="002060"/>
                          </a:solidFill>
                        </a:rPr>
                        <a:t>4</a:t>
                      </a:r>
                      <a:r>
                        <a:rPr lang="fr-FR" b="1" dirty="0" smtClean="0">
                          <a:solidFill>
                            <a:srgbClr val="002060"/>
                          </a:solidFill>
                        </a:rPr>
                        <a:t>H</a:t>
                      </a:r>
                      <a:r>
                        <a:rPr lang="fr-FR" b="1" baseline="-25000" dirty="0" smtClean="0">
                          <a:solidFill>
                            <a:srgbClr val="002060"/>
                          </a:solidFill>
                        </a:rPr>
                        <a:t>10</a:t>
                      </a:r>
                    </a:p>
                    <a:p>
                      <a:pPr algn="ctr"/>
                      <a:endParaRPr lang="fr-FR" b="1" dirty="0">
                        <a:solidFill>
                          <a:srgbClr val="00206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b="1" dirty="0" smtClean="0">
                          <a:solidFill>
                            <a:srgbClr val="002060"/>
                          </a:solidFill>
                        </a:rPr>
                        <a:t>C</a:t>
                      </a:r>
                      <a:r>
                        <a:rPr lang="fr-FR" b="1" baseline="-25000" dirty="0" smtClean="0">
                          <a:solidFill>
                            <a:srgbClr val="002060"/>
                          </a:solidFill>
                        </a:rPr>
                        <a:t>3</a:t>
                      </a:r>
                      <a:r>
                        <a:rPr lang="fr-FR" b="1" dirty="0" smtClean="0">
                          <a:solidFill>
                            <a:srgbClr val="002060"/>
                          </a:solidFill>
                        </a:rPr>
                        <a:t>H</a:t>
                      </a:r>
                      <a:r>
                        <a:rPr lang="fr-FR" b="1" baseline="-25000" dirty="0" smtClean="0">
                          <a:solidFill>
                            <a:srgbClr val="002060"/>
                          </a:solidFill>
                        </a:rPr>
                        <a:t>8</a:t>
                      </a:r>
                    </a:p>
                    <a:p>
                      <a:pPr algn="ctr"/>
                      <a:endParaRPr lang="fr-FR" b="1" dirty="0">
                        <a:solidFill>
                          <a:srgbClr val="002060"/>
                        </a:solidFill>
                      </a:endParaRPr>
                    </a:p>
                  </a:txBody>
                  <a:tcPr/>
                </a:tc>
              </a:tr>
              <a:tr h="65496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b="1" dirty="0" smtClean="0">
                          <a:solidFill>
                            <a:srgbClr val="7030A0"/>
                          </a:solidFill>
                        </a:rPr>
                        <a:t>Indice</a:t>
                      </a:r>
                    </a:p>
                  </a:txBody>
                  <a:tcPr/>
                </a:tc>
                <a:tc>
                  <a:txBody>
                    <a:bodyPr/>
                    <a:lstStyle/>
                    <a:p>
                      <a:pPr algn="ctr"/>
                      <a:r>
                        <a:rPr lang="fr-FR" b="1" dirty="0" smtClean="0">
                          <a:solidFill>
                            <a:srgbClr val="7030A0"/>
                          </a:solidFill>
                        </a:rPr>
                        <a:t>RON 95/98</a:t>
                      </a:r>
                      <a:endParaRPr lang="fr-FR" b="1" dirty="0">
                        <a:solidFill>
                          <a:srgbClr val="7030A0"/>
                        </a:solidFill>
                      </a:endParaRPr>
                    </a:p>
                  </a:txBody>
                  <a:tcPr/>
                </a:tc>
                <a:tc>
                  <a:txBody>
                    <a:bodyPr/>
                    <a:lstStyle/>
                    <a:p>
                      <a:pPr algn="ctr"/>
                      <a:r>
                        <a:rPr lang="fr-FR" b="1" dirty="0" smtClean="0">
                          <a:solidFill>
                            <a:srgbClr val="7030A0"/>
                          </a:solidFill>
                        </a:rPr>
                        <a:t>-</a:t>
                      </a:r>
                      <a:endParaRPr lang="fr-FR" b="1" dirty="0">
                        <a:solidFill>
                          <a:srgbClr val="7030A0"/>
                        </a:solidFill>
                      </a:endParaRPr>
                    </a:p>
                  </a:txBody>
                  <a:tcPr/>
                </a:tc>
                <a:tc>
                  <a:txBody>
                    <a:bodyPr/>
                    <a:lstStyle/>
                    <a:p>
                      <a:pPr algn="ctr"/>
                      <a:r>
                        <a:rPr lang="fr-FR" b="1" dirty="0" smtClean="0">
                          <a:solidFill>
                            <a:srgbClr val="7030A0"/>
                          </a:solidFill>
                        </a:rPr>
                        <a:t>-</a:t>
                      </a:r>
                      <a:endParaRPr lang="fr-FR" b="1" dirty="0">
                        <a:solidFill>
                          <a:srgbClr val="7030A0"/>
                        </a:solidFill>
                      </a:endParaRPr>
                    </a:p>
                  </a:txBody>
                  <a:tcPr/>
                </a:tc>
                <a:tc>
                  <a:txBody>
                    <a:bodyPr/>
                    <a:lstStyle/>
                    <a:p>
                      <a:pPr algn="ctr"/>
                      <a:r>
                        <a:rPr lang="fr-FR" b="1" dirty="0" smtClean="0">
                          <a:solidFill>
                            <a:srgbClr val="7030A0"/>
                          </a:solidFill>
                        </a:rPr>
                        <a:t>110</a:t>
                      </a:r>
                      <a:endParaRPr lang="fr-FR" b="1" dirty="0">
                        <a:solidFill>
                          <a:srgbClr val="7030A0"/>
                        </a:solidFill>
                      </a:endParaRPr>
                    </a:p>
                  </a:txBody>
                  <a:tcPr/>
                </a:tc>
                <a:tc>
                  <a:txBody>
                    <a:bodyPr/>
                    <a:lstStyle/>
                    <a:p>
                      <a:pPr algn="ctr"/>
                      <a:r>
                        <a:rPr lang="fr-FR" b="1" dirty="0" smtClean="0">
                          <a:solidFill>
                            <a:srgbClr val="7030A0"/>
                          </a:solidFill>
                        </a:rPr>
                        <a:t>120</a:t>
                      </a:r>
                      <a:endParaRPr lang="fr-FR" b="1" dirty="0">
                        <a:solidFill>
                          <a:srgbClr val="7030A0"/>
                        </a:solidFill>
                      </a:endParaRPr>
                    </a:p>
                  </a:txBody>
                  <a:tcPr/>
                </a:tc>
                <a:tc>
                  <a:txBody>
                    <a:bodyPr/>
                    <a:lstStyle/>
                    <a:p>
                      <a:pPr algn="ctr"/>
                      <a:r>
                        <a:rPr lang="fr-FR" b="1" dirty="0" smtClean="0">
                          <a:solidFill>
                            <a:srgbClr val="7030A0"/>
                          </a:solidFill>
                        </a:rPr>
                        <a:t>95</a:t>
                      </a:r>
                      <a:endParaRPr lang="fr-FR" b="1" dirty="0">
                        <a:solidFill>
                          <a:srgbClr val="7030A0"/>
                        </a:solidFill>
                      </a:endParaRPr>
                    </a:p>
                  </a:txBody>
                  <a:tcPr/>
                </a:tc>
                <a:tc>
                  <a:txBody>
                    <a:bodyPr/>
                    <a:lstStyle/>
                    <a:p>
                      <a:pPr algn="ctr"/>
                      <a:r>
                        <a:rPr lang="fr-FR" b="1" dirty="0" smtClean="0">
                          <a:solidFill>
                            <a:srgbClr val="7030A0"/>
                          </a:solidFill>
                        </a:rPr>
                        <a:t>100</a:t>
                      </a:r>
                      <a:endParaRPr lang="fr-FR" b="1" dirty="0">
                        <a:solidFill>
                          <a:srgbClr val="7030A0"/>
                        </a:solidFill>
                      </a:endParaRPr>
                    </a:p>
                  </a:txBody>
                  <a:tcPr/>
                </a:tc>
              </a:tr>
              <a:tr h="93565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b="1" dirty="0" smtClean="0">
                          <a:solidFill>
                            <a:srgbClr val="002060"/>
                          </a:solidFill>
                        </a:rPr>
                        <a:t>Messe </a:t>
                      </a:r>
                      <a:r>
                        <a:rPr lang="fr-FR" b="1" dirty="0" err="1" smtClean="0">
                          <a:solidFill>
                            <a:srgbClr val="002060"/>
                          </a:solidFill>
                        </a:rPr>
                        <a:t>volum</a:t>
                      </a:r>
                      <a:r>
                        <a:rPr lang="fr-FR" b="1" dirty="0" smtClean="0">
                          <a:solidFill>
                            <a:srgbClr val="002060"/>
                          </a:solidFill>
                        </a:rPr>
                        <a:t>.</a:t>
                      </a:r>
                    </a:p>
                    <a:p>
                      <a:pPr marL="0" marR="0" indent="0" algn="ctr" defTabSz="914400" rtl="0" eaLnBrk="1" fontAlgn="auto" latinLnBrk="0" hangingPunct="1">
                        <a:lnSpc>
                          <a:spcPct val="100000"/>
                        </a:lnSpc>
                        <a:spcBef>
                          <a:spcPts val="0"/>
                        </a:spcBef>
                        <a:spcAft>
                          <a:spcPts val="0"/>
                        </a:spcAft>
                        <a:buClrTx/>
                        <a:buSzTx/>
                        <a:buFontTx/>
                        <a:buNone/>
                        <a:tabLst/>
                        <a:defRPr/>
                      </a:pPr>
                      <a:r>
                        <a:rPr lang="el-GR" b="1" baseline="0" smtClean="0">
                          <a:solidFill>
                            <a:srgbClr val="002060"/>
                          </a:solidFill>
                        </a:rPr>
                        <a:t>ρ</a:t>
                      </a:r>
                      <a:r>
                        <a:rPr lang="fr-FR" b="1" baseline="0" smtClean="0">
                          <a:solidFill>
                            <a:srgbClr val="002060"/>
                          </a:solidFill>
                        </a:rPr>
                        <a:t>  </a:t>
                      </a:r>
                      <a:r>
                        <a:rPr lang="fr-FR" b="1" baseline="0" dirty="0" smtClean="0">
                          <a:solidFill>
                            <a:srgbClr val="002060"/>
                          </a:solidFill>
                        </a:rPr>
                        <a:t>à 15°C</a:t>
                      </a:r>
                      <a:r>
                        <a:rPr lang="fr-FR" b="1" dirty="0" smtClean="0">
                          <a:solidFill>
                            <a:srgbClr val="002060"/>
                          </a:solidFill>
                        </a:rPr>
                        <a:t> </a:t>
                      </a:r>
                    </a:p>
                    <a:p>
                      <a:pPr marL="0" marR="0" indent="0" algn="ctr" defTabSz="914400" rtl="0" eaLnBrk="1" fontAlgn="auto" latinLnBrk="0" hangingPunct="1">
                        <a:lnSpc>
                          <a:spcPct val="100000"/>
                        </a:lnSpc>
                        <a:spcBef>
                          <a:spcPts val="0"/>
                        </a:spcBef>
                        <a:spcAft>
                          <a:spcPts val="0"/>
                        </a:spcAft>
                        <a:buClrTx/>
                        <a:buSzTx/>
                        <a:buFontTx/>
                        <a:buNone/>
                        <a:tabLst/>
                        <a:defRPr/>
                      </a:pPr>
                      <a:r>
                        <a:rPr lang="fr-FR" sz="1800" b="1" dirty="0" smtClean="0">
                          <a:solidFill>
                            <a:srgbClr val="002060"/>
                          </a:solidFill>
                        </a:rPr>
                        <a:t>[Kg/dm³]</a:t>
                      </a:r>
                    </a:p>
                  </a:txBody>
                  <a:tcPr/>
                </a:tc>
                <a:tc>
                  <a:txBody>
                    <a:bodyPr/>
                    <a:lstStyle/>
                    <a:p>
                      <a:pPr algn="ctr"/>
                      <a:endParaRPr lang="fr-FR" sz="1400" b="1" dirty="0" smtClean="0">
                        <a:solidFill>
                          <a:srgbClr val="002060"/>
                        </a:solidFill>
                      </a:endParaRPr>
                    </a:p>
                    <a:p>
                      <a:pPr algn="ctr"/>
                      <a:r>
                        <a:rPr lang="fr-FR" sz="1400" b="1" dirty="0" smtClean="0">
                          <a:solidFill>
                            <a:srgbClr val="002060"/>
                          </a:solidFill>
                        </a:rPr>
                        <a:t>0.72/0.78</a:t>
                      </a:r>
                    </a:p>
                  </a:txBody>
                  <a:tcPr/>
                </a:tc>
                <a:tc>
                  <a:txBody>
                    <a:bodyPr/>
                    <a:lstStyle/>
                    <a:p>
                      <a:pPr algn="ctr"/>
                      <a:endParaRPr lang="fr-FR" sz="1400" b="1" dirty="0" smtClean="0">
                        <a:solidFill>
                          <a:srgbClr val="002060"/>
                        </a:solidFill>
                      </a:endParaRPr>
                    </a:p>
                    <a:p>
                      <a:pPr algn="ctr"/>
                      <a:r>
                        <a:rPr lang="fr-FR" sz="1400" b="1" kern="1200" dirty="0" smtClean="0">
                          <a:solidFill>
                            <a:srgbClr val="002060"/>
                          </a:solidFill>
                          <a:latin typeface="+mn-lt"/>
                          <a:ea typeface="+mn-ea"/>
                          <a:cs typeface="+mn-cs"/>
                        </a:rPr>
                        <a:t>0.82/0.85</a:t>
                      </a:r>
                      <a:endParaRPr lang="fr-FR" sz="1400" b="1" kern="1200" dirty="0">
                        <a:solidFill>
                          <a:srgbClr val="002060"/>
                        </a:solidFill>
                        <a:latin typeface="+mn-lt"/>
                        <a:ea typeface="+mn-ea"/>
                        <a:cs typeface="+mn-cs"/>
                      </a:endParaRPr>
                    </a:p>
                  </a:txBody>
                  <a:tcPr/>
                </a:tc>
                <a:tc>
                  <a:txBody>
                    <a:bodyPr/>
                    <a:lstStyle/>
                    <a:p>
                      <a:pPr algn="ctr"/>
                      <a:endParaRPr lang="fr-FR" sz="1400" b="1" dirty="0" smtClean="0">
                        <a:solidFill>
                          <a:srgbClr val="002060"/>
                        </a:solidFill>
                      </a:endParaRPr>
                    </a:p>
                    <a:p>
                      <a:pPr marL="0" algn="ctr" defTabSz="914400" rtl="0" eaLnBrk="1" latinLnBrk="0" hangingPunct="1"/>
                      <a:r>
                        <a:rPr lang="fr-FR" sz="1400" b="1" kern="1200" dirty="0" smtClean="0">
                          <a:solidFill>
                            <a:srgbClr val="002060"/>
                          </a:solidFill>
                          <a:latin typeface="+mn-lt"/>
                          <a:ea typeface="+mn-ea"/>
                          <a:cs typeface="+mn-cs"/>
                        </a:rPr>
                        <a:t>0.77/0.83</a:t>
                      </a:r>
                      <a:endParaRPr lang="fr-FR" sz="1400" b="1" kern="1200" dirty="0">
                        <a:solidFill>
                          <a:srgbClr val="002060"/>
                        </a:solidFill>
                        <a:latin typeface="+mn-lt"/>
                        <a:ea typeface="+mn-ea"/>
                        <a:cs typeface="+mn-cs"/>
                      </a:endParaRPr>
                    </a:p>
                  </a:txBody>
                  <a:tcPr/>
                </a:tc>
                <a:tc>
                  <a:txBody>
                    <a:bodyPr/>
                    <a:lstStyle/>
                    <a:p>
                      <a:pPr algn="ctr"/>
                      <a:endParaRPr lang="fr-FR" sz="1400" b="1" dirty="0" smtClean="0">
                        <a:solidFill>
                          <a:srgbClr val="002060"/>
                        </a:solidFill>
                      </a:endParaRPr>
                    </a:p>
                    <a:p>
                      <a:pPr algn="ctr"/>
                      <a:r>
                        <a:rPr lang="fr-FR" sz="1400" b="1" dirty="0" smtClean="0">
                          <a:solidFill>
                            <a:srgbClr val="002060"/>
                          </a:solidFill>
                        </a:rPr>
                        <a:t>2.35</a:t>
                      </a:r>
                      <a:endParaRPr lang="fr-FR" sz="1400" b="1" dirty="0">
                        <a:solidFill>
                          <a:srgbClr val="002060"/>
                        </a:solidFill>
                      </a:endParaRPr>
                    </a:p>
                  </a:txBody>
                  <a:tcPr/>
                </a:tc>
                <a:tc>
                  <a:txBody>
                    <a:bodyPr/>
                    <a:lstStyle/>
                    <a:p>
                      <a:pPr algn="ctr"/>
                      <a:endParaRPr lang="fr-FR" sz="1400" b="1" dirty="0" smtClean="0">
                        <a:solidFill>
                          <a:srgbClr val="002060"/>
                        </a:solidFill>
                      </a:endParaRPr>
                    </a:p>
                    <a:p>
                      <a:pPr algn="ctr"/>
                      <a:r>
                        <a:rPr lang="fr-FR" sz="1400" b="1" dirty="0" smtClean="0">
                          <a:solidFill>
                            <a:srgbClr val="002060"/>
                          </a:solidFill>
                        </a:rPr>
                        <a:t>-</a:t>
                      </a:r>
                      <a:endParaRPr lang="fr-FR" sz="1400" b="1" dirty="0">
                        <a:solidFill>
                          <a:srgbClr val="002060"/>
                        </a:solidFill>
                      </a:endParaRPr>
                    </a:p>
                  </a:txBody>
                  <a:tcPr/>
                </a:tc>
                <a:tc>
                  <a:txBody>
                    <a:bodyPr/>
                    <a:lstStyle/>
                    <a:p>
                      <a:pPr algn="ctr"/>
                      <a:endParaRPr lang="fr-FR" sz="1400" b="1" dirty="0" smtClean="0">
                        <a:solidFill>
                          <a:srgbClr val="002060"/>
                        </a:solidFill>
                      </a:endParaRPr>
                    </a:p>
                    <a:p>
                      <a:pPr algn="ctr"/>
                      <a:r>
                        <a:rPr lang="fr-FR" sz="1400" b="1" dirty="0" smtClean="0">
                          <a:solidFill>
                            <a:srgbClr val="002060"/>
                          </a:solidFill>
                        </a:rPr>
                        <a:t>2.703</a:t>
                      </a:r>
                      <a:endParaRPr lang="fr-FR" sz="1400" b="1" dirty="0">
                        <a:solidFill>
                          <a:srgbClr val="002060"/>
                        </a:solidFill>
                      </a:endParaRPr>
                    </a:p>
                  </a:txBody>
                  <a:tcPr/>
                </a:tc>
                <a:tc>
                  <a:txBody>
                    <a:bodyPr/>
                    <a:lstStyle/>
                    <a:p>
                      <a:pPr algn="ctr"/>
                      <a:endParaRPr lang="fr-FR" sz="1400" b="1" dirty="0" smtClean="0">
                        <a:solidFill>
                          <a:srgbClr val="002060"/>
                        </a:solidFill>
                      </a:endParaRPr>
                    </a:p>
                    <a:p>
                      <a:pPr algn="ctr"/>
                      <a:r>
                        <a:rPr lang="fr-FR" sz="1400" b="1" dirty="0" smtClean="0">
                          <a:solidFill>
                            <a:srgbClr val="002060"/>
                          </a:solidFill>
                        </a:rPr>
                        <a:t>2.008</a:t>
                      </a:r>
                      <a:endParaRPr lang="fr-FR" sz="1400" b="1" dirty="0">
                        <a:solidFill>
                          <a:srgbClr val="002060"/>
                        </a:solidFill>
                      </a:endParaRPr>
                    </a:p>
                  </a:txBody>
                  <a:tcPr/>
                </a:tc>
              </a:tr>
              <a:tr h="935659">
                <a:tc>
                  <a:txBody>
                    <a:bodyPr/>
                    <a:lstStyle/>
                    <a:p>
                      <a:pPr algn="ctr"/>
                      <a:r>
                        <a:rPr lang="fr-FR" b="1" dirty="0" smtClean="0">
                          <a:solidFill>
                            <a:srgbClr val="7030A0"/>
                          </a:solidFill>
                        </a:rPr>
                        <a:t>Pouvoir</a:t>
                      </a:r>
                    </a:p>
                    <a:p>
                      <a:pPr algn="ctr"/>
                      <a:r>
                        <a:rPr lang="fr-FR" b="1" dirty="0" smtClean="0">
                          <a:solidFill>
                            <a:srgbClr val="7030A0"/>
                          </a:solidFill>
                        </a:rPr>
                        <a:t>Calorifique</a:t>
                      </a:r>
                    </a:p>
                    <a:p>
                      <a:pPr marL="0" marR="0" indent="0" algn="ctr" defTabSz="914400" rtl="0" eaLnBrk="1" fontAlgn="auto" latinLnBrk="0" hangingPunct="1">
                        <a:lnSpc>
                          <a:spcPct val="100000"/>
                        </a:lnSpc>
                        <a:spcBef>
                          <a:spcPts val="0"/>
                        </a:spcBef>
                        <a:spcAft>
                          <a:spcPts val="0"/>
                        </a:spcAft>
                        <a:buClrTx/>
                        <a:buSzTx/>
                        <a:buFontTx/>
                        <a:buNone/>
                        <a:tabLst/>
                        <a:defRPr/>
                      </a:pPr>
                      <a:r>
                        <a:rPr lang="fr-FR" b="1" dirty="0" smtClean="0">
                          <a:solidFill>
                            <a:srgbClr val="7030A0"/>
                          </a:solidFill>
                        </a:rPr>
                        <a:t>[K</a:t>
                      </a:r>
                      <a:r>
                        <a:rPr lang="fr-FR" b="1" baseline="0" dirty="0" smtClean="0">
                          <a:solidFill>
                            <a:srgbClr val="7030A0"/>
                          </a:solidFill>
                          <a:latin typeface="Arial Rounded MT Bold" pitchFamily="34" charset="0"/>
                        </a:rPr>
                        <a:t>J</a:t>
                      </a:r>
                      <a:r>
                        <a:rPr lang="fr-FR" b="1" dirty="0" smtClean="0">
                          <a:solidFill>
                            <a:srgbClr val="7030A0"/>
                          </a:solidFill>
                        </a:rPr>
                        <a:t>/Kg]</a:t>
                      </a:r>
                    </a:p>
                  </a:txBody>
                  <a:tcPr/>
                </a:tc>
                <a:tc>
                  <a:txBody>
                    <a:bodyPr/>
                    <a:lstStyle/>
                    <a:p>
                      <a:pPr algn="ctr"/>
                      <a:endParaRPr lang="fr-FR" b="1" dirty="0" smtClean="0">
                        <a:solidFill>
                          <a:srgbClr val="7030A0"/>
                        </a:solidFill>
                      </a:endParaRPr>
                    </a:p>
                    <a:p>
                      <a:pPr algn="ctr"/>
                      <a:r>
                        <a:rPr lang="fr-FR" b="1" dirty="0" smtClean="0">
                          <a:solidFill>
                            <a:srgbClr val="7030A0"/>
                          </a:solidFill>
                        </a:rPr>
                        <a:t>42700</a:t>
                      </a:r>
                    </a:p>
                  </a:txBody>
                  <a:tcPr/>
                </a:tc>
                <a:tc>
                  <a:txBody>
                    <a:bodyPr/>
                    <a:lstStyle/>
                    <a:p>
                      <a:pPr algn="ctr"/>
                      <a:endParaRPr lang="fr-FR" b="1" dirty="0" smtClean="0">
                        <a:solidFill>
                          <a:srgbClr val="7030A0"/>
                        </a:solidFill>
                      </a:endParaRPr>
                    </a:p>
                    <a:p>
                      <a:pPr algn="ctr"/>
                      <a:r>
                        <a:rPr lang="fr-FR" b="1" dirty="0" smtClean="0">
                          <a:solidFill>
                            <a:srgbClr val="7030A0"/>
                          </a:solidFill>
                        </a:rPr>
                        <a:t>42600</a:t>
                      </a:r>
                      <a:endParaRPr lang="fr-FR" b="1" dirty="0">
                        <a:solidFill>
                          <a:srgbClr val="7030A0"/>
                        </a:solidFill>
                      </a:endParaRPr>
                    </a:p>
                  </a:txBody>
                  <a:tcPr/>
                </a:tc>
                <a:tc>
                  <a:txBody>
                    <a:bodyPr/>
                    <a:lstStyle/>
                    <a:p>
                      <a:pPr algn="ctr"/>
                      <a:endParaRPr lang="fr-FR" b="1" dirty="0" smtClean="0">
                        <a:solidFill>
                          <a:srgbClr val="7030A0"/>
                        </a:solidFill>
                      </a:endParaRPr>
                    </a:p>
                    <a:p>
                      <a:pPr algn="ctr"/>
                      <a:r>
                        <a:rPr lang="fr-FR" b="1" dirty="0" smtClean="0">
                          <a:solidFill>
                            <a:srgbClr val="7030A0"/>
                          </a:solidFill>
                        </a:rPr>
                        <a:t>43105</a:t>
                      </a:r>
                      <a:endParaRPr lang="fr-FR" b="1" dirty="0">
                        <a:solidFill>
                          <a:srgbClr val="7030A0"/>
                        </a:solidFill>
                      </a:endParaRPr>
                    </a:p>
                  </a:txBody>
                  <a:tcPr/>
                </a:tc>
                <a:tc>
                  <a:txBody>
                    <a:bodyPr/>
                    <a:lstStyle/>
                    <a:p>
                      <a:pPr algn="ctr"/>
                      <a:endParaRPr lang="fr-FR" b="1" dirty="0" smtClean="0">
                        <a:solidFill>
                          <a:srgbClr val="7030A0"/>
                        </a:solidFill>
                      </a:endParaRPr>
                    </a:p>
                    <a:p>
                      <a:pPr algn="ctr"/>
                      <a:r>
                        <a:rPr lang="fr-FR" b="1" dirty="0" smtClean="0">
                          <a:solidFill>
                            <a:srgbClr val="7030A0"/>
                          </a:solidFill>
                        </a:rPr>
                        <a:t>45800</a:t>
                      </a:r>
                      <a:endParaRPr lang="fr-FR" b="1" dirty="0">
                        <a:solidFill>
                          <a:srgbClr val="7030A0"/>
                        </a:solidFill>
                      </a:endParaRPr>
                    </a:p>
                  </a:txBody>
                  <a:tcPr/>
                </a:tc>
                <a:tc>
                  <a:txBody>
                    <a:bodyPr/>
                    <a:lstStyle/>
                    <a:p>
                      <a:pPr algn="ctr"/>
                      <a:endParaRPr lang="fr-FR" b="1" dirty="0" smtClean="0">
                        <a:solidFill>
                          <a:srgbClr val="7030A0"/>
                        </a:solidFill>
                      </a:endParaRPr>
                    </a:p>
                    <a:p>
                      <a:pPr algn="ctr"/>
                      <a:r>
                        <a:rPr lang="fr-FR" b="1" dirty="0" smtClean="0">
                          <a:solidFill>
                            <a:srgbClr val="7030A0"/>
                          </a:solidFill>
                        </a:rPr>
                        <a:t>-</a:t>
                      </a:r>
                      <a:endParaRPr lang="fr-FR" b="1" dirty="0">
                        <a:solidFill>
                          <a:srgbClr val="7030A0"/>
                        </a:solidFill>
                      </a:endParaRPr>
                    </a:p>
                  </a:txBody>
                  <a:tcPr/>
                </a:tc>
                <a:tc>
                  <a:txBody>
                    <a:bodyPr/>
                    <a:lstStyle/>
                    <a:p>
                      <a:pPr algn="ctr"/>
                      <a:endParaRPr lang="fr-FR" b="1" dirty="0" smtClean="0">
                        <a:solidFill>
                          <a:srgbClr val="7030A0"/>
                        </a:solidFill>
                      </a:endParaRPr>
                    </a:p>
                    <a:p>
                      <a:pPr algn="ctr"/>
                      <a:r>
                        <a:rPr lang="fr-FR" b="1" dirty="0" smtClean="0">
                          <a:solidFill>
                            <a:srgbClr val="7030A0"/>
                          </a:solidFill>
                        </a:rPr>
                        <a:t>45600</a:t>
                      </a:r>
                      <a:endParaRPr lang="fr-FR" b="1" dirty="0">
                        <a:solidFill>
                          <a:srgbClr val="7030A0"/>
                        </a:solidFill>
                      </a:endParaRPr>
                    </a:p>
                  </a:txBody>
                  <a:tcPr/>
                </a:tc>
                <a:tc>
                  <a:txBody>
                    <a:bodyPr/>
                    <a:lstStyle/>
                    <a:p>
                      <a:pPr algn="ctr"/>
                      <a:endParaRPr lang="fr-FR" b="1" dirty="0" smtClean="0">
                        <a:solidFill>
                          <a:srgbClr val="7030A0"/>
                        </a:solidFill>
                      </a:endParaRPr>
                    </a:p>
                    <a:p>
                      <a:pPr algn="ctr"/>
                      <a:r>
                        <a:rPr lang="fr-FR" b="1" dirty="0" smtClean="0">
                          <a:solidFill>
                            <a:srgbClr val="7030A0"/>
                          </a:solidFill>
                        </a:rPr>
                        <a:t>46300</a:t>
                      </a:r>
                      <a:endParaRPr lang="fr-FR" b="1" dirty="0">
                        <a:solidFill>
                          <a:srgbClr val="7030A0"/>
                        </a:solidFill>
                      </a:endParaRPr>
                    </a:p>
                  </a:txBody>
                  <a:tcPr/>
                </a:tc>
              </a:tr>
              <a:tr h="935659">
                <a:tc>
                  <a:txBody>
                    <a:bodyPr/>
                    <a:lstStyle/>
                    <a:p>
                      <a:pPr algn="ctr"/>
                      <a:r>
                        <a:rPr lang="fr-FR" b="1" dirty="0" smtClean="0">
                          <a:solidFill>
                            <a:srgbClr val="002060"/>
                          </a:solidFill>
                        </a:rPr>
                        <a:t>Température</a:t>
                      </a:r>
                    </a:p>
                    <a:p>
                      <a:pPr algn="ctr"/>
                      <a:r>
                        <a:rPr lang="fr-FR" b="1" dirty="0" smtClean="0">
                          <a:solidFill>
                            <a:srgbClr val="002060"/>
                          </a:solidFill>
                        </a:rPr>
                        <a:t>D’auto inflammation</a:t>
                      </a:r>
                      <a:endParaRPr lang="fr-FR" b="1" dirty="0">
                        <a:solidFill>
                          <a:srgbClr val="002060"/>
                        </a:solidFill>
                      </a:endParaRPr>
                    </a:p>
                  </a:txBody>
                  <a:tcPr/>
                </a:tc>
                <a:tc>
                  <a:txBody>
                    <a:bodyPr/>
                    <a:lstStyle/>
                    <a:p>
                      <a:pPr algn="ctr"/>
                      <a:endParaRPr lang="fr-FR" b="1" dirty="0">
                        <a:solidFill>
                          <a:srgbClr val="002060"/>
                        </a:solidFill>
                      </a:endParaRPr>
                    </a:p>
                    <a:p>
                      <a:pPr algn="ctr"/>
                      <a:r>
                        <a:rPr lang="fr-FR" b="1" dirty="0" smtClean="0">
                          <a:solidFill>
                            <a:srgbClr val="002060"/>
                          </a:solidFill>
                        </a:rPr>
                        <a:t>300°C</a:t>
                      </a:r>
                      <a:endParaRPr lang="fr-FR" b="1" dirty="0">
                        <a:solidFill>
                          <a:srgbClr val="002060"/>
                        </a:solidFill>
                      </a:endParaRPr>
                    </a:p>
                  </a:txBody>
                  <a:tcPr/>
                </a:tc>
                <a:tc>
                  <a:txBody>
                    <a:bodyPr/>
                    <a:lstStyle/>
                    <a:p>
                      <a:pPr algn="ctr"/>
                      <a:endParaRPr lang="fr-FR" b="1"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fr-FR" b="1" dirty="0" smtClean="0">
                          <a:solidFill>
                            <a:srgbClr val="002060"/>
                          </a:solidFill>
                        </a:rPr>
                        <a:t>250°C</a:t>
                      </a:r>
                    </a:p>
                    <a:p>
                      <a:pPr algn="ctr"/>
                      <a:endParaRPr lang="fr-FR" b="1" dirty="0">
                        <a:solidFill>
                          <a:srgbClr val="002060"/>
                        </a:solidFill>
                      </a:endParaRPr>
                    </a:p>
                  </a:txBody>
                  <a:tcPr/>
                </a:tc>
                <a:tc>
                  <a:txBody>
                    <a:bodyPr/>
                    <a:lstStyle/>
                    <a:p>
                      <a:pPr algn="ctr"/>
                      <a:endParaRPr lang="fr-FR" b="1"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fr-FR" b="1" dirty="0" smtClean="0">
                          <a:solidFill>
                            <a:srgbClr val="002060"/>
                          </a:solidFill>
                        </a:rPr>
                        <a:t>_</a:t>
                      </a:r>
                    </a:p>
                    <a:p>
                      <a:pPr algn="ctr"/>
                      <a:endParaRPr lang="fr-FR" b="1" dirty="0">
                        <a:solidFill>
                          <a:srgbClr val="002060"/>
                        </a:solidFill>
                      </a:endParaRPr>
                    </a:p>
                  </a:txBody>
                  <a:tcPr/>
                </a:tc>
                <a:tc>
                  <a:txBody>
                    <a:bodyPr/>
                    <a:lstStyle/>
                    <a:p>
                      <a:pPr algn="ctr"/>
                      <a:endParaRPr lang="fr-FR" b="1"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fr-FR" b="1" dirty="0" smtClean="0">
                          <a:solidFill>
                            <a:srgbClr val="002060"/>
                          </a:solidFill>
                        </a:rPr>
                        <a:t>&gt;</a:t>
                      </a:r>
                      <a:r>
                        <a:rPr lang="fr-FR" b="1" baseline="0" dirty="0" smtClean="0">
                          <a:solidFill>
                            <a:srgbClr val="002060"/>
                          </a:solidFill>
                        </a:rPr>
                        <a:t> </a:t>
                      </a:r>
                      <a:r>
                        <a:rPr lang="fr-FR" b="1" dirty="0" smtClean="0">
                          <a:solidFill>
                            <a:srgbClr val="002060"/>
                          </a:solidFill>
                        </a:rPr>
                        <a:t>400°C</a:t>
                      </a:r>
                    </a:p>
                    <a:p>
                      <a:pPr algn="ctr"/>
                      <a:endParaRPr lang="fr-FR" b="1" dirty="0">
                        <a:solidFill>
                          <a:srgbClr val="002060"/>
                        </a:solidFill>
                      </a:endParaRPr>
                    </a:p>
                  </a:txBody>
                  <a:tcPr/>
                </a:tc>
                <a:tc>
                  <a:txBody>
                    <a:bodyPr/>
                    <a:lstStyle/>
                    <a:p>
                      <a:pPr algn="ctr"/>
                      <a:endParaRPr lang="fr-FR" b="1"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fr-FR" b="1" dirty="0" smtClean="0">
                          <a:solidFill>
                            <a:srgbClr val="002060"/>
                          </a:solidFill>
                        </a:rPr>
                        <a:t>650°C</a:t>
                      </a:r>
                    </a:p>
                    <a:p>
                      <a:pPr algn="ctr"/>
                      <a:endParaRPr lang="fr-FR" b="1" dirty="0">
                        <a:solidFill>
                          <a:srgbClr val="002060"/>
                        </a:solidFill>
                      </a:endParaRPr>
                    </a:p>
                  </a:txBody>
                  <a:tcPr/>
                </a:tc>
                <a:tc>
                  <a:txBody>
                    <a:bodyPr/>
                    <a:lstStyle/>
                    <a:p>
                      <a:pPr algn="ctr"/>
                      <a:endParaRPr lang="fr-FR" b="1"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fr-FR" b="1" dirty="0" smtClean="0">
                          <a:solidFill>
                            <a:srgbClr val="002060"/>
                          </a:solidFill>
                        </a:rPr>
                        <a:t>510°C</a:t>
                      </a:r>
                    </a:p>
                    <a:p>
                      <a:pPr algn="ctr"/>
                      <a:endParaRPr lang="fr-FR" b="1" dirty="0">
                        <a:solidFill>
                          <a:srgbClr val="002060"/>
                        </a:solidFill>
                      </a:endParaRPr>
                    </a:p>
                  </a:txBody>
                  <a:tcPr/>
                </a:tc>
                <a:tc>
                  <a:txBody>
                    <a:bodyPr/>
                    <a:lstStyle/>
                    <a:p>
                      <a:pPr algn="ctr"/>
                      <a:endParaRPr lang="fr-FR" b="1" dirty="0" smtClean="0">
                        <a:solidFill>
                          <a:srgbClr val="00206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fr-FR" b="1" dirty="0" smtClean="0">
                          <a:solidFill>
                            <a:srgbClr val="002060"/>
                          </a:solidFill>
                        </a:rPr>
                        <a:t>490°C</a:t>
                      </a:r>
                    </a:p>
                    <a:p>
                      <a:pPr algn="ctr"/>
                      <a:endParaRPr lang="fr-FR" b="1" dirty="0">
                        <a:solidFill>
                          <a:srgbClr val="002060"/>
                        </a:solidFill>
                      </a:endParaRPr>
                    </a:p>
                  </a:txBody>
                  <a:tcPr/>
                </a:tc>
              </a:tr>
              <a:tr h="935659">
                <a:tc>
                  <a:txBody>
                    <a:bodyPr/>
                    <a:lstStyle/>
                    <a:p>
                      <a:pPr algn="ctr"/>
                      <a:r>
                        <a:rPr lang="fr-FR" b="1" dirty="0" smtClean="0">
                          <a:solidFill>
                            <a:srgbClr val="7030A0"/>
                          </a:solidFill>
                        </a:rPr>
                        <a:t>Viscosité</a:t>
                      </a:r>
                    </a:p>
                    <a:p>
                      <a:pPr algn="ctr"/>
                      <a:r>
                        <a:rPr lang="fr-FR" b="1" dirty="0" smtClean="0">
                          <a:solidFill>
                            <a:srgbClr val="7030A0"/>
                          </a:solidFill>
                        </a:rPr>
                        <a:t>[mm2/s]</a:t>
                      </a:r>
                    </a:p>
                    <a:p>
                      <a:pPr algn="ctr"/>
                      <a:r>
                        <a:rPr lang="fr-FR" b="1" dirty="0" smtClean="0">
                          <a:solidFill>
                            <a:srgbClr val="7030A0"/>
                          </a:solidFill>
                        </a:rPr>
                        <a:t>à 20°C</a:t>
                      </a:r>
                      <a:endParaRPr lang="fr-FR" b="1" dirty="0">
                        <a:solidFill>
                          <a:srgbClr val="7030A0"/>
                        </a:solidFill>
                      </a:endParaRPr>
                    </a:p>
                  </a:txBody>
                  <a:tcPr/>
                </a:tc>
                <a:tc>
                  <a:txBody>
                    <a:bodyPr/>
                    <a:lstStyle/>
                    <a:p>
                      <a:pPr algn="ctr"/>
                      <a:endParaRPr lang="fr-FR" sz="1600" b="1" dirty="0" smtClean="0">
                        <a:solidFill>
                          <a:srgbClr val="7030A0"/>
                        </a:solidFill>
                      </a:endParaRPr>
                    </a:p>
                    <a:p>
                      <a:pPr algn="ctr"/>
                      <a:r>
                        <a:rPr lang="fr-FR" sz="1600" b="1" dirty="0" smtClean="0">
                          <a:solidFill>
                            <a:srgbClr val="7030A0"/>
                          </a:solidFill>
                        </a:rPr>
                        <a:t>0.5/0.75</a:t>
                      </a:r>
                      <a:endParaRPr lang="fr-FR" sz="1600" b="1" dirty="0">
                        <a:solidFill>
                          <a:srgbClr val="7030A0"/>
                        </a:solidFill>
                      </a:endParaRPr>
                    </a:p>
                  </a:txBody>
                  <a:tcPr/>
                </a:tc>
                <a:tc>
                  <a:txBody>
                    <a:bodyPr/>
                    <a:lstStyle/>
                    <a:p>
                      <a:pPr algn="ctr"/>
                      <a:endParaRPr lang="fr-FR" sz="1600" b="1" dirty="0" smtClean="0">
                        <a:solidFill>
                          <a:srgbClr val="7030A0"/>
                        </a:solidFill>
                      </a:endParaRPr>
                    </a:p>
                    <a:p>
                      <a:pPr algn="ctr"/>
                      <a:r>
                        <a:rPr lang="fr-FR" sz="1600" b="1" dirty="0" smtClean="0">
                          <a:solidFill>
                            <a:srgbClr val="7030A0"/>
                          </a:solidFill>
                        </a:rPr>
                        <a:t>&lt; 7</a:t>
                      </a:r>
                      <a:endParaRPr lang="fr-FR" sz="1600" b="1" dirty="0">
                        <a:solidFill>
                          <a:srgbClr val="7030A0"/>
                        </a:solidFill>
                      </a:endParaRPr>
                    </a:p>
                  </a:txBody>
                  <a:tcPr/>
                </a:tc>
                <a:tc>
                  <a:txBody>
                    <a:bodyPr/>
                    <a:lstStyle/>
                    <a:p>
                      <a:pPr algn="ctr"/>
                      <a:endParaRPr lang="fr-FR" b="1" dirty="0" smtClean="0">
                        <a:solidFill>
                          <a:srgbClr val="7030A0"/>
                        </a:solidFill>
                      </a:endParaRPr>
                    </a:p>
                    <a:p>
                      <a:pPr algn="ctr"/>
                      <a:r>
                        <a:rPr lang="fr-FR" b="1" dirty="0" smtClean="0">
                          <a:solidFill>
                            <a:srgbClr val="7030A0"/>
                          </a:solidFill>
                        </a:rPr>
                        <a:t>-</a:t>
                      </a:r>
                      <a:endParaRPr lang="fr-FR" b="1" dirty="0">
                        <a:solidFill>
                          <a:srgbClr val="7030A0"/>
                        </a:solidFill>
                      </a:endParaRPr>
                    </a:p>
                  </a:txBody>
                  <a:tcPr/>
                </a:tc>
                <a:tc>
                  <a:txBody>
                    <a:bodyPr/>
                    <a:lstStyle/>
                    <a:p>
                      <a:pPr algn="ctr"/>
                      <a:endParaRPr lang="fr-FR" b="1" dirty="0" smtClean="0">
                        <a:solidFill>
                          <a:srgbClr val="7030A0"/>
                        </a:solidFill>
                      </a:endParaRPr>
                    </a:p>
                    <a:p>
                      <a:pPr algn="ctr"/>
                      <a:r>
                        <a:rPr lang="fr-FR" b="1" dirty="0" smtClean="0">
                          <a:solidFill>
                            <a:srgbClr val="7030A0"/>
                          </a:solidFill>
                        </a:rPr>
                        <a:t>-</a:t>
                      </a:r>
                      <a:endParaRPr lang="fr-FR" b="1" dirty="0">
                        <a:solidFill>
                          <a:srgbClr val="7030A0"/>
                        </a:solidFill>
                      </a:endParaRPr>
                    </a:p>
                  </a:txBody>
                  <a:tcPr/>
                </a:tc>
                <a:tc>
                  <a:txBody>
                    <a:bodyPr/>
                    <a:lstStyle/>
                    <a:p>
                      <a:pPr algn="ctr"/>
                      <a:endParaRPr lang="fr-FR" b="1" dirty="0" smtClean="0">
                        <a:solidFill>
                          <a:srgbClr val="7030A0"/>
                        </a:solidFill>
                      </a:endParaRPr>
                    </a:p>
                    <a:p>
                      <a:pPr algn="ctr"/>
                      <a:r>
                        <a:rPr lang="fr-FR" b="1" dirty="0" smtClean="0">
                          <a:solidFill>
                            <a:srgbClr val="7030A0"/>
                          </a:solidFill>
                        </a:rPr>
                        <a:t>-</a:t>
                      </a:r>
                      <a:endParaRPr lang="fr-FR" b="1" dirty="0">
                        <a:solidFill>
                          <a:srgbClr val="7030A0"/>
                        </a:solidFill>
                      </a:endParaRPr>
                    </a:p>
                  </a:txBody>
                  <a:tcPr/>
                </a:tc>
                <a:tc>
                  <a:txBody>
                    <a:bodyPr/>
                    <a:lstStyle/>
                    <a:p>
                      <a:pPr algn="ctr"/>
                      <a:endParaRPr lang="fr-FR" b="1" dirty="0" smtClean="0">
                        <a:solidFill>
                          <a:srgbClr val="7030A0"/>
                        </a:solidFill>
                      </a:endParaRPr>
                    </a:p>
                    <a:p>
                      <a:pPr algn="ctr"/>
                      <a:r>
                        <a:rPr lang="fr-FR" b="1" dirty="0" smtClean="0">
                          <a:solidFill>
                            <a:srgbClr val="7030A0"/>
                          </a:solidFill>
                        </a:rPr>
                        <a:t>-</a:t>
                      </a:r>
                      <a:endParaRPr lang="fr-FR" b="1" dirty="0">
                        <a:solidFill>
                          <a:srgbClr val="7030A0"/>
                        </a:solidFill>
                      </a:endParaRPr>
                    </a:p>
                  </a:txBody>
                  <a:tcPr/>
                </a:tc>
                <a:tc>
                  <a:txBody>
                    <a:bodyPr/>
                    <a:lstStyle/>
                    <a:p>
                      <a:pPr algn="ctr"/>
                      <a:endParaRPr lang="fr-FR" b="1" dirty="0" smtClean="0">
                        <a:solidFill>
                          <a:srgbClr val="7030A0"/>
                        </a:solidFill>
                      </a:endParaRPr>
                    </a:p>
                    <a:p>
                      <a:pPr algn="ctr"/>
                      <a:r>
                        <a:rPr lang="fr-FR" b="1" dirty="0" smtClean="0">
                          <a:solidFill>
                            <a:srgbClr val="7030A0"/>
                          </a:solidFill>
                        </a:rPr>
                        <a:t>-</a:t>
                      </a:r>
                      <a:endParaRPr lang="fr-FR" b="1" dirty="0">
                        <a:solidFill>
                          <a:srgbClr val="7030A0"/>
                        </a:solidFill>
                      </a:endParaRPr>
                    </a:p>
                  </a:txBody>
                  <a:tcPr/>
                </a:tc>
              </a:tr>
            </a:tbl>
          </a:graphicData>
        </a:graphic>
      </p:graphicFrame>
      <p:sp>
        <p:nvSpPr>
          <p:cNvPr id="2" name="Titre 1"/>
          <p:cNvSpPr>
            <a:spLocks noGrp="1"/>
          </p:cNvSpPr>
          <p:nvPr>
            <p:ph type="title"/>
          </p:nvPr>
        </p:nvSpPr>
        <p:spPr>
          <a:xfrm>
            <a:off x="0" y="0"/>
            <a:ext cx="9202776" cy="646331"/>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36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Caractéristiques des carburants</a:t>
            </a:r>
          </a:p>
        </p:txBody>
      </p:sp>
      <p:sp>
        <p:nvSpPr>
          <p:cNvPr id="8" name="Espace réservé de la date 7"/>
          <p:cNvSpPr>
            <a:spLocks noGrp="1"/>
          </p:cNvSpPr>
          <p:nvPr>
            <p:ph type="dt" sz="half" idx="10"/>
          </p:nvPr>
        </p:nvSpPr>
        <p:spPr/>
        <p:txBody>
          <a:bodyPr/>
          <a:lstStyle/>
          <a:p>
            <a:fld id="{AA7362E6-F233-496C-976E-B3445B08BD49}" type="datetime1">
              <a:rPr lang="fr-FR" smtClean="0"/>
              <a:pPr/>
              <a:t>04/04/2010</a:t>
            </a:fld>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5</a:t>
            </a:fld>
            <a:endParaRPr lang="fr-BE"/>
          </a:p>
        </p:txBody>
      </p:sp>
      <p:sp>
        <p:nvSpPr>
          <p:cNvPr id="10" name="Espace réservé du pied de page 9"/>
          <p:cNvSpPr>
            <a:spLocks noGrp="1"/>
          </p:cNvSpPr>
          <p:nvPr>
            <p:ph type="ftr" sz="quarter" idx="11"/>
          </p:nvPr>
        </p:nvSpPr>
        <p:spPr/>
        <p:txBody>
          <a:bodyPr/>
          <a:lstStyle/>
          <a:p>
            <a:r>
              <a:rPr lang="fr-FR" smtClean="0"/>
              <a:t>Combustibles et lubrifiants                              FORMATEUR: BELLOUMI AHMED</a:t>
            </a:r>
            <a:endParaRPr lang="fr-BE"/>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5"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6" dur="1000" fill="hold"/>
                                        <p:tgtEl>
                                          <p:spTgt spid="4"/>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42844" y="2786058"/>
            <a:ext cx="8786874" cy="1357322"/>
          </a:xfrm>
        </p:spPr>
        <p:txBody>
          <a:bodyPr>
            <a:normAutofit fontScale="92500"/>
          </a:bodyPr>
          <a:lstStyle/>
          <a:p>
            <a:pPr>
              <a:buNone/>
            </a:pPr>
            <a:r>
              <a:rPr lang="fr-FR" b="1" dirty="0" smtClean="0"/>
              <a:t>La température d'auto inflammation d'un carburant est la température à laquelle le mélange carburant - comburant s'enflamme de lui-même. </a:t>
            </a:r>
            <a:endParaRPr lang="fr-FR" b="1" dirty="0"/>
          </a:p>
        </p:txBody>
      </p:sp>
      <p:sp>
        <p:nvSpPr>
          <p:cNvPr id="2" name="Titre 1"/>
          <p:cNvSpPr>
            <a:spLocks noGrp="1"/>
          </p:cNvSpPr>
          <p:nvPr>
            <p:ph type="title"/>
          </p:nvPr>
        </p:nvSpPr>
        <p:spPr>
          <a:xfrm>
            <a:off x="1357290" y="144828"/>
            <a:ext cx="6429420" cy="1569660"/>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r-FR" sz="48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Température </a:t>
            </a:r>
            <a:br>
              <a:rPr lang="fr-FR" sz="48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br>
            <a:r>
              <a:rPr lang="fr-FR" sz="48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d'auto inflammation</a:t>
            </a:r>
          </a:p>
        </p:txBody>
      </p:sp>
      <p:sp>
        <p:nvSpPr>
          <p:cNvPr id="7" name="Espace réservé de la date 6"/>
          <p:cNvSpPr>
            <a:spLocks noGrp="1"/>
          </p:cNvSpPr>
          <p:nvPr>
            <p:ph type="dt" sz="half" idx="10"/>
          </p:nvPr>
        </p:nvSpPr>
        <p:spPr/>
        <p:txBody>
          <a:bodyPr/>
          <a:lstStyle/>
          <a:p>
            <a:fld id="{244FE0A4-921F-480E-9741-00EF938A4A07}" type="datetime1">
              <a:rPr lang="fr-FR" smtClean="0"/>
              <a:pPr/>
              <a:t>04/04/2010</a:t>
            </a:fld>
            <a:endParaRPr lang="fr-BE"/>
          </a:p>
        </p:txBody>
      </p:sp>
      <p:sp>
        <p:nvSpPr>
          <p:cNvPr id="8" name="Espace réservé du numéro de diapositive 7"/>
          <p:cNvSpPr>
            <a:spLocks noGrp="1"/>
          </p:cNvSpPr>
          <p:nvPr>
            <p:ph type="sldNum" sz="quarter" idx="12"/>
          </p:nvPr>
        </p:nvSpPr>
        <p:spPr/>
        <p:txBody>
          <a:bodyPr/>
          <a:lstStyle/>
          <a:p>
            <a:fld id="{CF4668DC-857F-487D-BFFA-8C0CA5037977}" type="slidenum">
              <a:rPr lang="fr-BE" smtClean="0"/>
              <a:pPr/>
              <a:t>6</a:t>
            </a:fld>
            <a:endParaRPr lang="fr-BE"/>
          </a:p>
        </p:txBody>
      </p:sp>
      <p:sp>
        <p:nvSpPr>
          <p:cNvPr id="9" name="Espace réservé du pied de page 8"/>
          <p:cNvSpPr>
            <a:spLocks noGrp="1"/>
          </p:cNvSpPr>
          <p:nvPr>
            <p:ph type="ftr" sz="quarter" idx="11"/>
          </p:nvPr>
        </p:nvSpPr>
        <p:spPr/>
        <p:txBody>
          <a:bodyPr/>
          <a:lstStyle/>
          <a:p>
            <a:r>
              <a:rPr lang="fr-FR" smtClean="0"/>
              <a:t>Combustibles et lubrifiants                              FORMATEUR: BELLOUMI AHMED</a:t>
            </a:r>
            <a:endParaRPr lang="fr-BE"/>
          </a:p>
        </p:txBody>
      </p:sp>
      <p:sp>
        <p:nvSpPr>
          <p:cNvPr id="10" name="Rectangle 9"/>
          <p:cNvSpPr/>
          <p:nvPr/>
        </p:nvSpPr>
        <p:spPr>
          <a:xfrm>
            <a:off x="142844" y="2143116"/>
            <a:ext cx="2388795" cy="646331"/>
          </a:xfrm>
          <a:prstGeom prst="rect">
            <a:avLst/>
          </a:prstGeom>
        </p:spPr>
        <p:txBody>
          <a:bodyPr wrap="none">
            <a:spAutoFit/>
          </a:bodyPr>
          <a:lstStyle/>
          <a:p>
            <a:pPr>
              <a:buNone/>
            </a:pPr>
            <a:r>
              <a:rPr lang="fr-FR" sz="3600" b="1" i="1" u="sng" dirty="0" smtClean="0">
                <a:solidFill>
                  <a:srgbClr val="FF0000"/>
                </a:solidFill>
              </a:rPr>
              <a:t>Définition</a:t>
            </a:r>
          </a:p>
        </p:txBody>
      </p:sp>
      <p:sp>
        <p:nvSpPr>
          <p:cNvPr id="11" name="Rectangle 10"/>
          <p:cNvSpPr/>
          <p:nvPr/>
        </p:nvSpPr>
        <p:spPr>
          <a:xfrm>
            <a:off x="214282" y="4286256"/>
            <a:ext cx="4326826" cy="646331"/>
          </a:xfrm>
          <a:prstGeom prst="rect">
            <a:avLst/>
          </a:prstGeom>
        </p:spPr>
        <p:txBody>
          <a:bodyPr wrap="none">
            <a:spAutoFit/>
          </a:bodyPr>
          <a:lstStyle/>
          <a:p>
            <a:pPr>
              <a:buNone/>
            </a:pPr>
            <a:r>
              <a:rPr lang="fr-FR" sz="3600" b="1" i="1" u="sng" dirty="0" smtClean="0">
                <a:solidFill>
                  <a:srgbClr val="FF0000"/>
                </a:solidFill>
              </a:rPr>
              <a:t>Quelques valeurs :</a:t>
            </a:r>
          </a:p>
        </p:txBody>
      </p:sp>
      <p:sp>
        <p:nvSpPr>
          <p:cNvPr id="12" name="Rectangle 11"/>
          <p:cNvSpPr/>
          <p:nvPr/>
        </p:nvSpPr>
        <p:spPr>
          <a:xfrm>
            <a:off x="2285984" y="5715016"/>
            <a:ext cx="2577950" cy="461665"/>
          </a:xfrm>
          <a:prstGeom prst="rect">
            <a:avLst/>
          </a:prstGeom>
        </p:spPr>
        <p:txBody>
          <a:bodyPr wrap="none">
            <a:spAutoFit/>
          </a:bodyPr>
          <a:lstStyle/>
          <a:p>
            <a:r>
              <a:rPr lang="fr-FR" sz="2400" b="1" dirty="0" smtClean="0"/>
              <a:t>Gazole : 250°C ;</a:t>
            </a:r>
            <a:endParaRPr lang="fr-FR" sz="2400" dirty="0"/>
          </a:p>
        </p:txBody>
      </p:sp>
      <p:sp>
        <p:nvSpPr>
          <p:cNvPr id="13" name="Rectangle 12"/>
          <p:cNvSpPr/>
          <p:nvPr/>
        </p:nvSpPr>
        <p:spPr>
          <a:xfrm>
            <a:off x="1928794" y="5143512"/>
            <a:ext cx="5277407" cy="461665"/>
          </a:xfrm>
          <a:prstGeom prst="rect">
            <a:avLst/>
          </a:prstGeom>
        </p:spPr>
        <p:txBody>
          <a:bodyPr wrap="none">
            <a:spAutoFit/>
          </a:bodyPr>
          <a:lstStyle/>
          <a:p>
            <a:pPr>
              <a:buNone/>
            </a:pPr>
            <a:r>
              <a:rPr lang="fr-FR" sz="2400" b="1" dirty="0" smtClean="0"/>
              <a:t>Super, Super sans plomb : 450°C ;</a:t>
            </a:r>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22"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5"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40" dur="1000" fill="hold"/>
                                        <p:tgtEl>
                                          <p:spTgt spid="13"/>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13"/>
                                        </p:tgtEl>
                                      </p:cBhvr>
                                    </p:animEffect>
                                  </p:childTnLst>
                                </p:cTn>
                              </p:par>
                            </p:childTnLst>
                          </p:cTn>
                        </p:par>
                      </p:childTnLst>
                    </p:cTn>
                  </p:par>
                  <p:par>
                    <p:cTn id="45" fill="hold">
                      <p:stCondLst>
                        <p:cond delay="indefinite"/>
                      </p:stCondLst>
                      <p:childTnLst>
                        <p:par>
                          <p:cTn id="46" fill="hold">
                            <p:stCondLst>
                              <p:cond delay="0"/>
                            </p:stCondLst>
                            <p:childTnLst>
                              <p:par>
                                <p:cTn id="47" presetID="25" presetClass="entr" presetSubtype="0"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52" dur="1000" fill="hold"/>
                                        <p:tgtEl>
                                          <p:spTgt spid="12"/>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10" grpId="0"/>
      <p:bldP spid="11" grpId="0"/>
      <p:bldP spid="12"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87791"/>
            <a:ext cx="8229600" cy="769441"/>
          </a:xfrm>
          <a:noFill/>
        </p:spPr>
        <p:txBody>
          <a:bodyPr vert="horz" wrap="square" lIns="91440" tIns="45720" rIns="91440" bIns="45720" rtlCol="0" anchor="ctr">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fr-FR"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Délai d'auto inflammation (</a:t>
            </a:r>
            <a:r>
              <a:rPr lang="fr-FR" b="1" i="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dai</a:t>
            </a:r>
            <a:r>
              <a:rPr lang="fr-FR"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a:t>
            </a:r>
          </a:p>
        </p:txBody>
      </p:sp>
      <p:cxnSp>
        <p:nvCxnSpPr>
          <p:cNvPr id="7" name="Connecteur droit avec flèche 6"/>
          <p:cNvCxnSpPr/>
          <p:nvPr/>
        </p:nvCxnSpPr>
        <p:spPr>
          <a:xfrm>
            <a:off x="500034" y="3143248"/>
            <a:ext cx="8143900" cy="1588"/>
          </a:xfrm>
          <a:prstGeom prst="straightConnector1">
            <a:avLst/>
          </a:prstGeom>
          <a:ln w="63500">
            <a:solidFill>
              <a:srgbClr val="FF0000"/>
            </a:solidFill>
            <a:tailEnd type="arrow"/>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rot="5400000">
            <a:off x="2572530" y="3142454"/>
            <a:ext cx="142876" cy="1588"/>
          </a:xfrm>
          <a:prstGeom prst="line">
            <a:avLst/>
          </a:prstGeom>
          <a:ln w="25400">
            <a:solidFill>
              <a:srgbClr val="002060"/>
            </a:solidFill>
          </a:ln>
          <a:scene3d>
            <a:camera prst="orthographicFront"/>
            <a:lightRig rig="threePt" dir="t"/>
          </a:scene3d>
          <a:sp3d>
            <a:bevelB prst="convex"/>
          </a:sp3d>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rot="5400000">
            <a:off x="5144298" y="3142454"/>
            <a:ext cx="142876" cy="1588"/>
          </a:xfrm>
          <a:prstGeom prst="line">
            <a:avLst/>
          </a:prstGeom>
          <a:ln w="25400">
            <a:solidFill>
              <a:srgbClr val="002060"/>
            </a:solidFill>
          </a:ln>
          <a:scene3d>
            <a:camera prst="orthographicFront"/>
            <a:lightRig rig="threePt" dir="t"/>
          </a:scene3d>
          <a:sp3d>
            <a:bevelB prst="convex"/>
          </a:sp3d>
        </p:spPr>
        <p:style>
          <a:lnRef idx="1">
            <a:schemeClr val="accent1"/>
          </a:lnRef>
          <a:fillRef idx="0">
            <a:schemeClr val="accent1"/>
          </a:fillRef>
          <a:effectRef idx="0">
            <a:schemeClr val="accent1"/>
          </a:effectRef>
          <a:fontRef idx="minor">
            <a:schemeClr val="tx1"/>
          </a:fontRef>
        </p:style>
      </p:cxnSp>
      <p:sp>
        <p:nvSpPr>
          <p:cNvPr id="12" name="Espace réservé de la date 11"/>
          <p:cNvSpPr>
            <a:spLocks noGrp="1"/>
          </p:cNvSpPr>
          <p:nvPr>
            <p:ph type="dt" sz="half" idx="10"/>
          </p:nvPr>
        </p:nvSpPr>
        <p:spPr/>
        <p:txBody>
          <a:bodyPr/>
          <a:lstStyle/>
          <a:p>
            <a:fld id="{6A4B70B6-06E5-4B16-BE92-33F02524D41A}" type="datetime1">
              <a:rPr lang="fr-FR" smtClean="0"/>
              <a:pPr/>
              <a:t>04/04/2010</a:t>
            </a:fld>
            <a:endParaRPr lang="fr-BE"/>
          </a:p>
        </p:txBody>
      </p:sp>
      <p:sp>
        <p:nvSpPr>
          <p:cNvPr id="14" name="Espace réservé du numéro de diapositive 13"/>
          <p:cNvSpPr>
            <a:spLocks noGrp="1"/>
          </p:cNvSpPr>
          <p:nvPr>
            <p:ph type="sldNum" sz="quarter" idx="12"/>
          </p:nvPr>
        </p:nvSpPr>
        <p:spPr/>
        <p:txBody>
          <a:bodyPr/>
          <a:lstStyle/>
          <a:p>
            <a:fld id="{CF4668DC-857F-487D-BFFA-8C0CA5037977}" type="slidenum">
              <a:rPr lang="fr-BE" smtClean="0"/>
              <a:pPr/>
              <a:t>7</a:t>
            </a:fld>
            <a:endParaRPr lang="fr-BE"/>
          </a:p>
        </p:txBody>
      </p:sp>
      <p:sp>
        <p:nvSpPr>
          <p:cNvPr id="15" name="Espace réservé du pied de page 14"/>
          <p:cNvSpPr>
            <a:spLocks noGrp="1"/>
          </p:cNvSpPr>
          <p:nvPr>
            <p:ph type="ftr" sz="quarter" idx="11"/>
          </p:nvPr>
        </p:nvSpPr>
        <p:spPr/>
        <p:txBody>
          <a:bodyPr/>
          <a:lstStyle/>
          <a:p>
            <a:r>
              <a:rPr lang="fr-FR" smtClean="0"/>
              <a:t>Combustibles et lubrifiants                              FORMATEUR: BELLOUMI AHMED</a:t>
            </a:r>
            <a:endParaRPr lang="fr-BE"/>
          </a:p>
        </p:txBody>
      </p:sp>
      <p:sp>
        <p:nvSpPr>
          <p:cNvPr id="10" name="Rectangle 9"/>
          <p:cNvSpPr/>
          <p:nvPr/>
        </p:nvSpPr>
        <p:spPr>
          <a:xfrm>
            <a:off x="142844" y="928670"/>
            <a:ext cx="8572560" cy="1015663"/>
          </a:xfrm>
          <a:prstGeom prst="rect">
            <a:avLst/>
          </a:prstGeom>
        </p:spPr>
        <p:txBody>
          <a:bodyPr wrap="square">
            <a:spAutoFit/>
          </a:bodyPr>
          <a:lstStyle/>
          <a:p>
            <a:pPr>
              <a:buNone/>
            </a:pPr>
            <a:r>
              <a:rPr lang="fr-FR" sz="2000" b="1" dirty="0" smtClean="0"/>
              <a:t>A partir de l'instant où le mélange gazeux (carburant - comburant) est porté à la température d'auto inflammation, le mélange ne s'enflamme pas instantanément. </a:t>
            </a:r>
          </a:p>
        </p:txBody>
      </p:sp>
      <p:sp>
        <p:nvSpPr>
          <p:cNvPr id="11" name="Rectangle 10"/>
          <p:cNvSpPr/>
          <p:nvPr/>
        </p:nvSpPr>
        <p:spPr>
          <a:xfrm>
            <a:off x="214282" y="1928802"/>
            <a:ext cx="8501122" cy="1015663"/>
          </a:xfrm>
          <a:prstGeom prst="rect">
            <a:avLst/>
          </a:prstGeom>
        </p:spPr>
        <p:txBody>
          <a:bodyPr wrap="square">
            <a:spAutoFit/>
          </a:bodyPr>
          <a:lstStyle/>
          <a:p>
            <a:pPr>
              <a:buNone/>
            </a:pPr>
            <a:r>
              <a:rPr lang="fr-FR" sz="2000" b="1" dirty="0" smtClean="0">
                <a:solidFill>
                  <a:srgbClr val="CC0066"/>
                </a:solidFill>
              </a:rPr>
              <a:t>Le délai d'auto inflammation est le temps qui sépare le moment où la température d'auto inflammation est atteinte et le début de la combustion.</a:t>
            </a:r>
          </a:p>
        </p:txBody>
      </p:sp>
      <p:sp>
        <p:nvSpPr>
          <p:cNvPr id="17" name="Rectangle 16"/>
          <p:cNvSpPr/>
          <p:nvPr/>
        </p:nvSpPr>
        <p:spPr>
          <a:xfrm>
            <a:off x="2285984" y="3357562"/>
            <a:ext cx="6282668" cy="369332"/>
          </a:xfrm>
          <a:prstGeom prst="rect">
            <a:avLst/>
          </a:prstGeom>
        </p:spPr>
        <p:txBody>
          <a:bodyPr wrap="square">
            <a:spAutoFit/>
          </a:bodyPr>
          <a:lstStyle/>
          <a:p>
            <a:r>
              <a:rPr lang="fr-FR" b="1" dirty="0" smtClean="0"/>
              <a:t>  t₀                                 t₁</a:t>
            </a:r>
            <a:r>
              <a:rPr lang="fr-FR" b="1" baseline="-25000" dirty="0" smtClean="0"/>
              <a:t> </a:t>
            </a:r>
            <a:r>
              <a:rPr lang="fr-FR" b="1" dirty="0" smtClean="0"/>
              <a:t>                                   t(s)</a:t>
            </a:r>
            <a:endParaRPr lang="fr-FR" dirty="0"/>
          </a:p>
        </p:txBody>
      </p:sp>
      <p:sp>
        <p:nvSpPr>
          <p:cNvPr id="18" name="Rectangle 17"/>
          <p:cNvSpPr/>
          <p:nvPr/>
        </p:nvSpPr>
        <p:spPr>
          <a:xfrm>
            <a:off x="1857356" y="4643446"/>
            <a:ext cx="4326077" cy="461665"/>
          </a:xfrm>
          <a:prstGeom prst="rect">
            <a:avLst/>
          </a:prstGeom>
        </p:spPr>
        <p:txBody>
          <a:bodyPr wrap="square">
            <a:spAutoFit/>
          </a:bodyPr>
          <a:lstStyle/>
          <a:p>
            <a:r>
              <a:rPr lang="fr-FR" sz="2400" b="1" dirty="0" smtClean="0"/>
              <a:t>t1 : début combustion ;</a:t>
            </a:r>
          </a:p>
        </p:txBody>
      </p:sp>
      <p:sp>
        <p:nvSpPr>
          <p:cNvPr id="19" name="Rectangle 18"/>
          <p:cNvSpPr/>
          <p:nvPr/>
        </p:nvSpPr>
        <p:spPr>
          <a:xfrm>
            <a:off x="1857356" y="5214950"/>
            <a:ext cx="5643602" cy="830997"/>
          </a:xfrm>
          <a:prstGeom prst="rect">
            <a:avLst/>
          </a:prstGeom>
        </p:spPr>
        <p:txBody>
          <a:bodyPr wrap="square">
            <a:spAutoFit/>
          </a:bodyPr>
          <a:lstStyle/>
          <a:p>
            <a:r>
              <a:rPr lang="fr-FR" sz="2400" b="1" dirty="0" smtClean="0"/>
              <a:t>t1 – t0 : délai d'auto inflammation . </a:t>
            </a:r>
          </a:p>
          <a:p>
            <a:pPr>
              <a:buNone/>
            </a:pPr>
            <a:r>
              <a:rPr lang="fr-FR" sz="2400" b="1" dirty="0" smtClean="0"/>
              <a:t>         Ordre de grandeur : 1 ms</a:t>
            </a:r>
            <a:endParaRPr lang="fr-FR" sz="2400" b="1" dirty="0"/>
          </a:p>
        </p:txBody>
      </p:sp>
      <p:sp>
        <p:nvSpPr>
          <p:cNvPr id="21" name="Rectangle 20"/>
          <p:cNvSpPr/>
          <p:nvPr/>
        </p:nvSpPr>
        <p:spPr>
          <a:xfrm>
            <a:off x="1214414" y="3786190"/>
            <a:ext cx="6357982" cy="830997"/>
          </a:xfrm>
          <a:prstGeom prst="rect">
            <a:avLst/>
          </a:prstGeom>
        </p:spPr>
        <p:txBody>
          <a:bodyPr wrap="square">
            <a:spAutoFit/>
          </a:bodyPr>
          <a:lstStyle/>
          <a:p>
            <a:pPr lvl="1" algn="ctr"/>
            <a:r>
              <a:rPr lang="fr-FR" sz="2400" b="1" dirty="0" smtClean="0"/>
              <a:t>to : instant où la température d'auto inflammation est atteinte ;</a:t>
            </a:r>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5"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16" dur="1000" fill="hold"/>
                                        <p:tgtEl>
                                          <p:spTgt spid="10"/>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80">
                                          <p:stCondLst>
                                            <p:cond delay="0"/>
                                          </p:stCondLst>
                                        </p:cTn>
                                        <p:tgtEl>
                                          <p:spTgt spid="11"/>
                                        </p:tgtEl>
                                      </p:cBhvr>
                                    </p:animEffect>
                                    <p:anim calcmode="lin" valueType="num">
                                      <p:cBhvr>
                                        <p:cTn id="26"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31" dur="26">
                                          <p:stCondLst>
                                            <p:cond delay="650"/>
                                          </p:stCondLst>
                                        </p:cTn>
                                        <p:tgtEl>
                                          <p:spTgt spid="11"/>
                                        </p:tgtEl>
                                      </p:cBhvr>
                                      <p:to x="100000" y="60000"/>
                                    </p:animScale>
                                    <p:animScale>
                                      <p:cBhvr>
                                        <p:cTn id="32" dur="166" decel="50000">
                                          <p:stCondLst>
                                            <p:cond delay="676"/>
                                          </p:stCondLst>
                                        </p:cTn>
                                        <p:tgtEl>
                                          <p:spTgt spid="11"/>
                                        </p:tgtEl>
                                      </p:cBhvr>
                                      <p:to x="100000" y="100000"/>
                                    </p:animScale>
                                    <p:animScale>
                                      <p:cBhvr>
                                        <p:cTn id="33" dur="26">
                                          <p:stCondLst>
                                            <p:cond delay="1312"/>
                                          </p:stCondLst>
                                        </p:cTn>
                                        <p:tgtEl>
                                          <p:spTgt spid="11"/>
                                        </p:tgtEl>
                                      </p:cBhvr>
                                      <p:to x="100000" y="80000"/>
                                    </p:animScale>
                                    <p:animScale>
                                      <p:cBhvr>
                                        <p:cTn id="34" dur="166" decel="50000">
                                          <p:stCondLst>
                                            <p:cond delay="1338"/>
                                          </p:stCondLst>
                                        </p:cTn>
                                        <p:tgtEl>
                                          <p:spTgt spid="11"/>
                                        </p:tgtEl>
                                      </p:cBhvr>
                                      <p:to x="100000" y="100000"/>
                                    </p:animScale>
                                    <p:animScale>
                                      <p:cBhvr>
                                        <p:cTn id="35" dur="26">
                                          <p:stCondLst>
                                            <p:cond delay="1642"/>
                                          </p:stCondLst>
                                        </p:cTn>
                                        <p:tgtEl>
                                          <p:spTgt spid="11"/>
                                        </p:tgtEl>
                                      </p:cBhvr>
                                      <p:to x="100000" y="90000"/>
                                    </p:animScale>
                                    <p:animScale>
                                      <p:cBhvr>
                                        <p:cTn id="36" dur="166" decel="50000">
                                          <p:stCondLst>
                                            <p:cond delay="1668"/>
                                          </p:stCondLst>
                                        </p:cTn>
                                        <p:tgtEl>
                                          <p:spTgt spid="11"/>
                                        </p:tgtEl>
                                      </p:cBhvr>
                                      <p:to x="100000" y="100000"/>
                                    </p:animScale>
                                    <p:animScale>
                                      <p:cBhvr>
                                        <p:cTn id="37" dur="26">
                                          <p:stCondLst>
                                            <p:cond delay="1808"/>
                                          </p:stCondLst>
                                        </p:cTn>
                                        <p:tgtEl>
                                          <p:spTgt spid="11"/>
                                        </p:tgtEl>
                                      </p:cBhvr>
                                      <p:to x="100000" y="95000"/>
                                    </p:animScale>
                                    <p:animScale>
                                      <p:cBhvr>
                                        <p:cTn id="38" dur="166" decel="50000">
                                          <p:stCondLst>
                                            <p:cond delay="1834"/>
                                          </p:stCondLst>
                                        </p:cTn>
                                        <p:tgtEl>
                                          <p:spTgt spid="11"/>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down)">
                                      <p:cBhvr>
                                        <p:cTn id="43" dur="580">
                                          <p:stCondLst>
                                            <p:cond delay="0"/>
                                          </p:stCondLst>
                                        </p:cTn>
                                        <p:tgtEl>
                                          <p:spTgt spid="7"/>
                                        </p:tgtEl>
                                      </p:cBhvr>
                                    </p:animEffect>
                                    <p:anim calcmode="lin" valueType="num">
                                      <p:cBhvr>
                                        <p:cTn id="4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49" dur="26">
                                          <p:stCondLst>
                                            <p:cond delay="650"/>
                                          </p:stCondLst>
                                        </p:cTn>
                                        <p:tgtEl>
                                          <p:spTgt spid="7"/>
                                        </p:tgtEl>
                                      </p:cBhvr>
                                      <p:to x="100000" y="60000"/>
                                    </p:animScale>
                                    <p:animScale>
                                      <p:cBhvr>
                                        <p:cTn id="50" dur="166" decel="50000">
                                          <p:stCondLst>
                                            <p:cond delay="676"/>
                                          </p:stCondLst>
                                        </p:cTn>
                                        <p:tgtEl>
                                          <p:spTgt spid="7"/>
                                        </p:tgtEl>
                                      </p:cBhvr>
                                      <p:to x="100000" y="100000"/>
                                    </p:animScale>
                                    <p:animScale>
                                      <p:cBhvr>
                                        <p:cTn id="51" dur="26">
                                          <p:stCondLst>
                                            <p:cond delay="1312"/>
                                          </p:stCondLst>
                                        </p:cTn>
                                        <p:tgtEl>
                                          <p:spTgt spid="7"/>
                                        </p:tgtEl>
                                      </p:cBhvr>
                                      <p:to x="100000" y="80000"/>
                                    </p:animScale>
                                    <p:animScale>
                                      <p:cBhvr>
                                        <p:cTn id="52" dur="166" decel="50000">
                                          <p:stCondLst>
                                            <p:cond delay="1338"/>
                                          </p:stCondLst>
                                        </p:cTn>
                                        <p:tgtEl>
                                          <p:spTgt spid="7"/>
                                        </p:tgtEl>
                                      </p:cBhvr>
                                      <p:to x="100000" y="100000"/>
                                    </p:animScale>
                                    <p:animScale>
                                      <p:cBhvr>
                                        <p:cTn id="53" dur="26">
                                          <p:stCondLst>
                                            <p:cond delay="1642"/>
                                          </p:stCondLst>
                                        </p:cTn>
                                        <p:tgtEl>
                                          <p:spTgt spid="7"/>
                                        </p:tgtEl>
                                      </p:cBhvr>
                                      <p:to x="100000" y="90000"/>
                                    </p:animScale>
                                    <p:animScale>
                                      <p:cBhvr>
                                        <p:cTn id="54" dur="166" decel="50000">
                                          <p:stCondLst>
                                            <p:cond delay="1668"/>
                                          </p:stCondLst>
                                        </p:cTn>
                                        <p:tgtEl>
                                          <p:spTgt spid="7"/>
                                        </p:tgtEl>
                                      </p:cBhvr>
                                      <p:to x="100000" y="100000"/>
                                    </p:animScale>
                                    <p:animScale>
                                      <p:cBhvr>
                                        <p:cTn id="55" dur="26">
                                          <p:stCondLst>
                                            <p:cond delay="1808"/>
                                          </p:stCondLst>
                                        </p:cTn>
                                        <p:tgtEl>
                                          <p:spTgt spid="7"/>
                                        </p:tgtEl>
                                      </p:cBhvr>
                                      <p:to x="100000" y="95000"/>
                                    </p:animScale>
                                    <p:animScale>
                                      <p:cBhvr>
                                        <p:cTn id="56" dur="166" decel="50000">
                                          <p:stCondLst>
                                            <p:cond delay="1834"/>
                                          </p:stCondLst>
                                        </p:cTn>
                                        <p:tgtEl>
                                          <p:spTgt spid="7"/>
                                        </p:tgtEl>
                                      </p:cBhvr>
                                      <p:to x="100000" y="100000"/>
                                    </p:animScale>
                                  </p:childTnLst>
                                </p:cTn>
                              </p:par>
                              <p:par>
                                <p:cTn id="57" presetID="26" presetClass="entr" presetSubtype="0" fill="hold" nodeType="with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down)">
                                      <p:cBhvr>
                                        <p:cTn id="59" dur="580">
                                          <p:stCondLst>
                                            <p:cond delay="0"/>
                                          </p:stCondLst>
                                        </p:cTn>
                                        <p:tgtEl>
                                          <p:spTgt spid="9"/>
                                        </p:tgtEl>
                                      </p:cBhvr>
                                    </p:animEffect>
                                    <p:anim calcmode="lin" valueType="num">
                                      <p:cBhvr>
                                        <p:cTn id="60"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61"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62"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63"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64"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65" dur="26">
                                          <p:stCondLst>
                                            <p:cond delay="650"/>
                                          </p:stCondLst>
                                        </p:cTn>
                                        <p:tgtEl>
                                          <p:spTgt spid="9"/>
                                        </p:tgtEl>
                                      </p:cBhvr>
                                      <p:to x="100000" y="60000"/>
                                    </p:animScale>
                                    <p:animScale>
                                      <p:cBhvr>
                                        <p:cTn id="66" dur="166" decel="50000">
                                          <p:stCondLst>
                                            <p:cond delay="676"/>
                                          </p:stCondLst>
                                        </p:cTn>
                                        <p:tgtEl>
                                          <p:spTgt spid="9"/>
                                        </p:tgtEl>
                                      </p:cBhvr>
                                      <p:to x="100000" y="100000"/>
                                    </p:animScale>
                                    <p:animScale>
                                      <p:cBhvr>
                                        <p:cTn id="67" dur="26">
                                          <p:stCondLst>
                                            <p:cond delay="1312"/>
                                          </p:stCondLst>
                                        </p:cTn>
                                        <p:tgtEl>
                                          <p:spTgt spid="9"/>
                                        </p:tgtEl>
                                      </p:cBhvr>
                                      <p:to x="100000" y="80000"/>
                                    </p:animScale>
                                    <p:animScale>
                                      <p:cBhvr>
                                        <p:cTn id="68" dur="166" decel="50000">
                                          <p:stCondLst>
                                            <p:cond delay="1338"/>
                                          </p:stCondLst>
                                        </p:cTn>
                                        <p:tgtEl>
                                          <p:spTgt spid="9"/>
                                        </p:tgtEl>
                                      </p:cBhvr>
                                      <p:to x="100000" y="100000"/>
                                    </p:animScale>
                                    <p:animScale>
                                      <p:cBhvr>
                                        <p:cTn id="69" dur="26">
                                          <p:stCondLst>
                                            <p:cond delay="1642"/>
                                          </p:stCondLst>
                                        </p:cTn>
                                        <p:tgtEl>
                                          <p:spTgt spid="9"/>
                                        </p:tgtEl>
                                      </p:cBhvr>
                                      <p:to x="100000" y="90000"/>
                                    </p:animScale>
                                    <p:animScale>
                                      <p:cBhvr>
                                        <p:cTn id="70" dur="166" decel="50000">
                                          <p:stCondLst>
                                            <p:cond delay="1668"/>
                                          </p:stCondLst>
                                        </p:cTn>
                                        <p:tgtEl>
                                          <p:spTgt spid="9"/>
                                        </p:tgtEl>
                                      </p:cBhvr>
                                      <p:to x="100000" y="100000"/>
                                    </p:animScale>
                                    <p:animScale>
                                      <p:cBhvr>
                                        <p:cTn id="71" dur="26">
                                          <p:stCondLst>
                                            <p:cond delay="1808"/>
                                          </p:stCondLst>
                                        </p:cTn>
                                        <p:tgtEl>
                                          <p:spTgt spid="9"/>
                                        </p:tgtEl>
                                      </p:cBhvr>
                                      <p:to x="100000" y="95000"/>
                                    </p:animScale>
                                    <p:animScale>
                                      <p:cBhvr>
                                        <p:cTn id="72" dur="166" decel="50000">
                                          <p:stCondLst>
                                            <p:cond delay="1834"/>
                                          </p:stCondLst>
                                        </p:cTn>
                                        <p:tgtEl>
                                          <p:spTgt spid="9"/>
                                        </p:tgtEl>
                                      </p:cBhvr>
                                      <p:to x="100000" y="100000"/>
                                    </p:animScale>
                                  </p:childTnLst>
                                </p:cTn>
                              </p:par>
                              <p:par>
                                <p:cTn id="73" presetID="26" presetClass="entr" presetSubtype="0" fill="hold" nodeType="with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wipe(down)">
                                      <p:cBhvr>
                                        <p:cTn id="75" dur="580">
                                          <p:stCondLst>
                                            <p:cond delay="0"/>
                                          </p:stCondLst>
                                        </p:cTn>
                                        <p:tgtEl>
                                          <p:spTgt spid="13"/>
                                        </p:tgtEl>
                                      </p:cBhvr>
                                    </p:animEffect>
                                    <p:anim calcmode="lin" valueType="num">
                                      <p:cBhvr>
                                        <p:cTn id="76"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77"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78"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79"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80"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81" dur="26">
                                          <p:stCondLst>
                                            <p:cond delay="650"/>
                                          </p:stCondLst>
                                        </p:cTn>
                                        <p:tgtEl>
                                          <p:spTgt spid="13"/>
                                        </p:tgtEl>
                                      </p:cBhvr>
                                      <p:to x="100000" y="60000"/>
                                    </p:animScale>
                                    <p:animScale>
                                      <p:cBhvr>
                                        <p:cTn id="82" dur="166" decel="50000">
                                          <p:stCondLst>
                                            <p:cond delay="676"/>
                                          </p:stCondLst>
                                        </p:cTn>
                                        <p:tgtEl>
                                          <p:spTgt spid="13"/>
                                        </p:tgtEl>
                                      </p:cBhvr>
                                      <p:to x="100000" y="100000"/>
                                    </p:animScale>
                                    <p:animScale>
                                      <p:cBhvr>
                                        <p:cTn id="83" dur="26">
                                          <p:stCondLst>
                                            <p:cond delay="1312"/>
                                          </p:stCondLst>
                                        </p:cTn>
                                        <p:tgtEl>
                                          <p:spTgt spid="13"/>
                                        </p:tgtEl>
                                      </p:cBhvr>
                                      <p:to x="100000" y="80000"/>
                                    </p:animScale>
                                    <p:animScale>
                                      <p:cBhvr>
                                        <p:cTn id="84" dur="166" decel="50000">
                                          <p:stCondLst>
                                            <p:cond delay="1338"/>
                                          </p:stCondLst>
                                        </p:cTn>
                                        <p:tgtEl>
                                          <p:spTgt spid="13"/>
                                        </p:tgtEl>
                                      </p:cBhvr>
                                      <p:to x="100000" y="100000"/>
                                    </p:animScale>
                                    <p:animScale>
                                      <p:cBhvr>
                                        <p:cTn id="85" dur="26">
                                          <p:stCondLst>
                                            <p:cond delay="1642"/>
                                          </p:stCondLst>
                                        </p:cTn>
                                        <p:tgtEl>
                                          <p:spTgt spid="13"/>
                                        </p:tgtEl>
                                      </p:cBhvr>
                                      <p:to x="100000" y="90000"/>
                                    </p:animScale>
                                    <p:animScale>
                                      <p:cBhvr>
                                        <p:cTn id="86" dur="166" decel="50000">
                                          <p:stCondLst>
                                            <p:cond delay="1668"/>
                                          </p:stCondLst>
                                        </p:cTn>
                                        <p:tgtEl>
                                          <p:spTgt spid="13"/>
                                        </p:tgtEl>
                                      </p:cBhvr>
                                      <p:to x="100000" y="100000"/>
                                    </p:animScale>
                                    <p:animScale>
                                      <p:cBhvr>
                                        <p:cTn id="87" dur="26">
                                          <p:stCondLst>
                                            <p:cond delay="1808"/>
                                          </p:stCondLst>
                                        </p:cTn>
                                        <p:tgtEl>
                                          <p:spTgt spid="13"/>
                                        </p:tgtEl>
                                      </p:cBhvr>
                                      <p:to x="100000" y="95000"/>
                                    </p:animScale>
                                    <p:animScale>
                                      <p:cBhvr>
                                        <p:cTn id="88" dur="166" decel="50000">
                                          <p:stCondLst>
                                            <p:cond delay="1834"/>
                                          </p:stCondLst>
                                        </p:cTn>
                                        <p:tgtEl>
                                          <p:spTgt spid="13"/>
                                        </p:tgtEl>
                                      </p:cBhvr>
                                      <p:to x="100000" y="100000"/>
                                    </p:animScale>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17"/>
                                        </p:tgtEl>
                                        <p:attrNameLst>
                                          <p:attrName>style.visibility</p:attrName>
                                        </p:attrNameLst>
                                      </p:cBhvr>
                                      <p:to>
                                        <p:strVal val="visible"/>
                                      </p:to>
                                    </p:set>
                                    <p:anim calcmode="lin" valueType="num">
                                      <p:cBhvr additive="base">
                                        <p:cTn id="93" dur="500" fill="hold"/>
                                        <p:tgtEl>
                                          <p:spTgt spid="17"/>
                                        </p:tgtEl>
                                        <p:attrNameLst>
                                          <p:attrName>ppt_x</p:attrName>
                                        </p:attrNameLst>
                                      </p:cBhvr>
                                      <p:tavLst>
                                        <p:tav tm="0">
                                          <p:val>
                                            <p:strVal val="#ppt_x"/>
                                          </p:val>
                                        </p:tav>
                                        <p:tav tm="100000">
                                          <p:val>
                                            <p:strVal val="#ppt_x"/>
                                          </p:val>
                                        </p:tav>
                                      </p:tavLst>
                                    </p:anim>
                                    <p:anim calcmode="lin" valueType="num">
                                      <p:cBhvr additive="base">
                                        <p:cTn id="9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25" presetClass="entr" presetSubtype="0" fill="hold" grpId="0" nodeType="clickEffect">
                                  <p:stCondLst>
                                    <p:cond delay="0"/>
                                  </p:stCondLst>
                                  <p:childTnLst>
                                    <p:set>
                                      <p:cBhvr>
                                        <p:cTn id="98" dur="1" fill="hold">
                                          <p:stCondLst>
                                            <p:cond delay="0"/>
                                          </p:stCondLst>
                                        </p:cTn>
                                        <p:tgtEl>
                                          <p:spTgt spid="21"/>
                                        </p:tgtEl>
                                        <p:attrNameLst>
                                          <p:attrName>style.visibility</p:attrName>
                                        </p:attrNameLst>
                                      </p:cBhvr>
                                      <p:to>
                                        <p:strVal val="visible"/>
                                      </p:to>
                                    </p:set>
                                    <p:anim calcmode="lin" valueType="num">
                                      <p:cBhvr>
                                        <p:cTn id="99"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100"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101"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102" dur="1000" fill="hold"/>
                                        <p:tgtEl>
                                          <p:spTgt spid="21"/>
                                        </p:tgtEl>
                                        <p:attrNameLst>
                                          <p:attrName>ppt_h</p:attrName>
                                        </p:attrNameLst>
                                      </p:cBhvr>
                                      <p:tavLst>
                                        <p:tav tm="0">
                                          <p:val>
                                            <p:strVal val="#ppt_h"/>
                                          </p:val>
                                        </p:tav>
                                        <p:tav tm="100000">
                                          <p:val>
                                            <p:strVal val="#ppt_h"/>
                                          </p:val>
                                        </p:tav>
                                      </p:tavLst>
                                    </p:anim>
                                    <p:anim calcmode="lin" valueType="num">
                                      <p:cBhvr>
                                        <p:cTn id="103"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104"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105"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106" dur="1000" decel="50000">
                                          <p:stCondLst>
                                            <p:cond delay="0"/>
                                          </p:stCondLst>
                                        </p:cTn>
                                        <p:tgtEl>
                                          <p:spTgt spid="21"/>
                                        </p:tgtEl>
                                      </p:cBhvr>
                                    </p:animEffect>
                                  </p:childTnLst>
                                </p:cTn>
                              </p:par>
                            </p:childTnLst>
                          </p:cTn>
                        </p:par>
                      </p:childTnLst>
                    </p:cTn>
                  </p:par>
                  <p:par>
                    <p:cTn id="107" fill="hold">
                      <p:stCondLst>
                        <p:cond delay="indefinite"/>
                      </p:stCondLst>
                      <p:childTnLst>
                        <p:par>
                          <p:cTn id="108" fill="hold">
                            <p:stCondLst>
                              <p:cond delay="0"/>
                            </p:stCondLst>
                            <p:childTnLst>
                              <p:par>
                                <p:cTn id="109" presetID="25" presetClass="entr" presetSubtype="0" fill="hold" grpId="0" nodeType="clickEffect">
                                  <p:stCondLst>
                                    <p:cond delay="0"/>
                                  </p:stCondLst>
                                  <p:childTnLst>
                                    <p:set>
                                      <p:cBhvr>
                                        <p:cTn id="110" dur="1" fill="hold">
                                          <p:stCondLst>
                                            <p:cond delay="0"/>
                                          </p:stCondLst>
                                        </p:cTn>
                                        <p:tgtEl>
                                          <p:spTgt spid="18"/>
                                        </p:tgtEl>
                                        <p:attrNameLst>
                                          <p:attrName>style.visibility</p:attrName>
                                        </p:attrNameLst>
                                      </p:cBhvr>
                                      <p:to>
                                        <p:strVal val="visible"/>
                                      </p:to>
                                    </p:set>
                                    <p:anim calcmode="lin" valueType="num">
                                      <p:cBhvr>
                                        <p:cTn id="111"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112"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113"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114" dur="1000" fill="hold"/>
                                        <p:tgtEl>
                                          <p:spTgt spid="18"/>
                                        </p:tgtEl>
                                        <p:attrNameLst>
                                          <p:attrName>ppt_h</p:attrName>
                                        </p:attrNameLst>
                                      </p:cBhvr>
                                      <p:tavLst>
                                        <p:tav tm="0">
                                          <p:val>
                                            <p:strVal val="#ppt_h"/>
                                          </p:val>
                                        </p:tav>
                                        <p:tav tm="100000">
                                          <p:val>
                                            <p:strVal val="#ppt_h"/>
                                          </p:val>
                                        </p:tav>
                                      </p:tavLst>
                                    </p:anim>
                                    <p:anim calcmode="lin" valueType="num">
                                      <p:cBhvr>
                                        <p:cTn id="115"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116"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117"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118" dur="1000" decel="50000">
                                          <p:stCondLst>
                                            <p:cond delay="0"/>
                                          </p:stCondLst>
                                        </p:cTn>
                                        <p:tgtEl>
                                          <p:spTgt spid="18"/>
                                        </p:tgtEl>
                                      </p:cBhvr>
                                    </p:animEffect>
                                  </p:childTnLst>
                                </p:cTn>
                              </p:par>
                            </p:childTnLst>
                          </p:cTn>
                        </p:par>
                      </p:childTnLst>
                    </p:cTn>
                  </p:par>
                  <p:par>
                    <p:cTn id="119" fill="hold">
                      <p:stCondLst>
                        <p:cond delay="indefinite"/>
                      </p:stCondLst>
                      <p:childTnLst>
                        <p:par>
                          <p:cTn id="120" fill="hold">
                            <p:stCondLst>
                              <p:cond delay="0"/>
                            </p:stCondLst>
                            <p:childTnLst>
                              <p:par>
                                <p:cTn id="121" presetID="25" presetClass="entr" presetSubtype="0" fill="hold" grpId="0" nodeType="clickEffect">
                                  <p:stCondLst>
                                    <p:cond delay="0"/>
                                  </p:stCondLst>
                                  <p:childTnLst>
                                    <p:set>
                                      <p:cBhvr>
                                        <p:cTn id="122" dur="1" fill="hold">
                                          <p:stCondLst>
                                            <p:cond delay="0"/>
                                          </p:stCondLst>
                                        </p:cTn>
                                        <p:tgtEl>
                                          <p:spTgt spid="19"/>
                                        </p:tgtEl>
                                        <p:attrNameLst>
                                          <p:attrName>style.visibility</p:attrName>
                                        </p:attrNameLst>
                                      </p:cBhvr>
                                      <p:to>
                                        <p:strVal val="visible"/>
                                      </p:to>
                                    </p:set>
                                    <p:anim calcmode="lin" valueType="num">
                                      <p:cBhvr>
                                        <p:cTn id="123" dur="500"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124" dur="500"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125" dur="500" accel="50000" fill="hold">
                                          <p:stCondLst>
                                            <p:cond delay="500"/>
                                          </p:stCondLst>
                                        </p:cTn>
                                        <p:tgtEl>
                                          <p:spTgt spid="19"/>
                                        </p:tgtEl>
                                        <p:attrNameLst>
                                          <p:attrName>ppt_w</p:attrName>
                                        </p:attrNameLst>
                                      </p:cBhvr>
                                      <p:tavLst>
                                        <p:tav tm="0">
                                          <p:val>
                                            <p:strVal val="#ppt_w*.05"/>
                                          </p:val>
                                        </p:tav>
                                        <p:tav tm="100000">
                                          <p:val>
                                            <p:strVal val="#ppt_w"/>
                                          </p:val>
                                        </p:tav>
                                      </p:tavLst>
                                    </p:anim>
                                    <p:anim calcmode="lin" valueType="num">
                                      <p:cBhvr>
                                        <p:cTn id="126" dur="1000" fill="hold"/>
                                        <p:tgtEl>
                                          <p:spTgt spid="19"/>
                                        </p:tgtEl>
                                        <p:attrNameLst>
                                          <p:attrName>ppt_h</p:attrName>
                                        </p:attrNameLst>
                                      </p:cBhvr>
                                      <p:tavLst>
                                        <p:tav tm="0">
                                          <p:val>
                                            <p:strVal val="#ppt_h"/>
                                          </p:val>
                                        </p:tav>
                                        <p:tav tm="100000">
                                          <p:val>
                                            <p:strVal val="#ppt_h"/>
                                          </p:val>
                                        </p:tav>
                                      </p:tavLst>
                                    </p:anim>
                                    <p:anim calcmode="lin" valueType="num">
                                      <p:cBhvr>
                                        <p:cTn id="127" dur="500"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128" dur="500"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129" dur="500" accel="50000" fill="hold">
                                          <p:stCondLst>
                                            <p:cond delay="500"/>
                                          </p:stCondLst>
                                        </p:cTn>
                                        <p:tgtEl>
                                          <p:spTgt spid="19"/>
                                        </p:tgtEl>
                                        <p:attrNameLst>
                                          <p:attrName>ppt_y</p:attrName>
                                        </p:attrNameLst>
                                      </p:cBhvr>
                                      <p:tavLst>
                                        <p:tav tm="0">
                                          <p:val>
                                            <p:strVal val="#ppt_y+.1"/>
                                          </p:val>
                                        </p:tav>
                                        <p:tav tm="100000">
                                          <p:val>
                                            <p:strVal val="#ppt_y"/>
                                          </p:val>
                                        </p:tav>
                                      </p:tavLst>
                                    </p:anim>
                                    <p:animEffect transition="in" filter="fade">
                                      <p:cBhvr>
                                        <p:cTn id="130" dur="1000" decel="50000">
                                          <p:stCondLst>
                                            <p:cond delay="0"/>
                                          </p:stCondLst>
                                        </p:cTn>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11" grpId="0"/>
      <p:bldP spid="17" grpId="0"/>
      <p:bldP spid="18" grpId="0"/>
      <p:bldP spid="19"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14282" y="1600200"/>
            <a:ext cx="8572560" cy="1471610"/>
          </a:xfrm>
        </p:spPr>
        <p:txBody>
          <a:bodyPr>
            <a:normAutofit/>
          </a:bodyPr>
          <a:lstStyle/>
          <a:p>
            <a:pPr>
              <a:buNone/>
            </a:pPr>
            <a:r>
              <a:rPr lang="fr-FR" b="1" dirty="0" smtClean="0"/>
              <a:t>  Un moteur tourne à 1500 tr/mn. </a:t>
            </a:r>
          </a:p>
          <a:p>
            <a:pPr>
              <a:buNone/>
            </a:pPr>
            <a:r>
              <a:rPr lang="fr-FR" b="1" dirty="0" smtClean="0"/>
              <a:t>  Calculez l’angle </a:t>
            </a:r>
            <a:r>
              <a:rPr lang="el-GR" b="1" dirty="0" smtClean="0"/>
              <a:t>α</a:t>
            </a:r>
            <a:r>
              <a:rPr lang="fr-FR" b="1" dirty="0" smtClean="0"/>
              <a:t> en degrés parcouru par</a:t>
            </a:r>
          </a:p>
          <a:p>
            <a:pPr>
              <a:buNone/>
            </a:pPr>
            <a:r>
              <a:rPr lang="fr-FR" b="1" dirty="0" smtClean="0"/>
              <a:t>  le vilebrequin pendant le </a:t>
            </a:r>
            <a:r>
              <a:rPr lang="fr-FR" b="1" dirty="0" err="1" smtClean="0"/>
              <a:t>dai</a:t>
            </a:r>
            <a:r>
              <a:rPr lang="fr-FR" b="1" dirty="0" smtClean="0"/>
              <a:t> de 1ms.  </a:t>
            </a:r>
            <a:endParaRPr lang="fr-FR" b="1" dirty="0"/>
          </a:p>
        </p:txBody>
      </p:sp>
      <p:sp>
        <p:nvSpPr>
          <p:cNvPr id="2" name="Titre 1"/>
          <p:cNvSpPr>
            <a:spLocks noGrp="1"/>
          </p:cNvSpPr>
          <p:nvPr>
            <p:ph type="title"/>
          </p:nvPr>
        </p:nvSpPr>
        <p:spPr>
          <a:xfrm>
            <a:off x="428596" y="571480"/>
            <a:ext cx="8229600" cy="707886"/>
          </a:xfrm>
        </p:spPr>
        <p:txBody>
          <a:bodyPr vert="horz" anchor="b">
            <a:normAutofit fontScale="90000"/>
          </a:bodyPr>
          <a:lstStyle/>
          <a:p>
            <a:pPr algn="ctr"/>
            <a:r>
              <a:rPr lang="fr-FR" sz="54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Exemple</a:t>
            </a:r>
          </a:p>
        </p:txBody>
      </p:sp>
      <p:sp>
        <p:nvSpPr>
          <p:cNvPr id="7" name="Espace réservé de la date 6"/>
          <p:cNvSpPr>
            <a:spLocks noGrp="1"/>
          </p:cNvSpPr>
          <p:nvPr>
            <p:ph type="dt" sz="half" idx="10"/>
          </p:nvPr>
        </p:nvSpPr>
        <p:spPr/>
        <p:txBody>
          <a:bodyPr/>
          <a:lstStyle/>
          <a:p>
            <a:fld id="{ED928B2A-7318-4B51-980B-32C71DB32ECF}" type="datetime1">
              <a:rPr lang="fr-FR" smtClean="0"/>
              <a:pPr/>
              <a:t>04/04/2010</a:t>
            </a:fld>
            <a:endParaRPr lang="fr-BE"/>
          </a:p>
        </p:txBody>
      </p:sp>
      <p:sp>
        <p:nvSpPr>
          <p:cNvPr id="8" name="Espace réservé du numéro de diapositive 7"/>
          <p:cNvSpPr>
            <a:spLocks noGrp="1"/>
          </p:cNvSpPr>
          <p:nvPr>
            <p:ph type="sldNum" sz="quarter" idx="12"/>
          </p:nvPr>
        </p:nvSpPr>
        <p:spPr/>
        <p:txBody>
          <a:bodyPr/>
          <a:lstStyle/>
          <a:p>
            <a:fld id="{CF4668DC-857F-487D-BFFA-8C0CA5037977}" type="slidenum">
              <a:rPr lang="fr-BE" smtClean="0"/>
              <a:pPr/>
              <a:t>8</a:t>
            </a:fld>
            <a:endParaRPr lang="fr-BE"/>
          </a:p>
        </p:txBody>
      </p:sp>
      <p:sp>
        <p:nvSpPr>
          <p:cNvPr id="9" name="Espace réservé du pied de page 8"/>
          <p:cNvSpPr>
            <a:spLocks noGrp="1"/>
          </p:cNvSpPr>
          <p:nvPr>
            <p:ph type="ftr" sz="quarter" idx="11"/>
          </p:nvPr>
        </p:nvSpPr>
        <p:spPr/>
        <p:txBody>
          <a:bodyPr/>
          <a:lstStyle/>
          <a:p>
            <a:r>
              <a:rPr lang="fr-FR" smtClean="0"/>
              <a:t>Combustibles et lubrifiants                              FORMATEUR: BELLOUMI AHMED</a:t>
            </a:r>
            <a:endParaRPr lang="fr-BE"/>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5"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6"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5"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p:cTn id="25"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26"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27"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8"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9"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30"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31"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32" dur="1000" decel="50000">
                                          <p:stCondLst>
                                            <p:cond delay="0"/>
                                          </p:stCondLst>
                                        </p:cTn>
                                        <p:tgtEl>
                                          <p:spTgt spid="3">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5" presetClass="entr" presetSubtype="0" fill="hold" grpId="0" nodeType="clickEffect">
                                  <p:stCondLst>
                                    <p:cond delay="0"/>
                                  </p:stCondLst>
                                  <p:childTnLst>
                                    <p:set>
                                      <p:cBhvr>
                                        <p:cTn id="36" dur="1" fill="hold">
                                          <p:stCondLst>
                                            <p:cond delay="0"/>
                                          </p:stCondLst>
                                        </p:cTn>
                                        <p:tgtEl>
                                          <p:spTgt spid="3">
                                            <p:txEl>
                                              <p:pRg st="2" end="2"/>
                                            </p:txEl>
                                          </p:spTgt>
                                        </p:tgtEl>
                                        <p:attrNameLst>
                                          <p:attrName>style.visibility</p:attrName>
                                        </p:attrNameLst>
                                      </p:cBhvr>
                                      <p:to>
                                        <p:strVal val="visible"/>
                                      </p:to>
                                    </p:set>
                                    <p:anim calcmode="lin" valueType="num">
                                      <p:cBhvr>
                                        <p:cTn id="37"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40"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1414"/>
            <a:ext cx="8229600" cy="928694"/>
          </a:xfrm>
        </p:spPr>
        <p:txBody>
          <a:bodyPr>
            <a:normAutofit/>
          </a:bodyPr>
          <a:lstStyle/>
          <a:p>
            <a:pPr algn="ctr"/>
            <a:r>
              <a:rPr lang="fr-FR" sz="48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a typeface="+mn-ea"/>
                <a:cs typeface="+mn-cs"/>
              </a:rPr>
              <a:t>Réponse</a:t>
            </a:r>
            <a:endParaRPr lang="fr-FR" sz="4800" dirty="0"/>
          </a:p>
        </p:txBody>
      </p:sp>
      <p:sp>
        <p:nvSpPr>
          <p:cNvPr id="7" name="Espace réservé de la date 6"/>
          <p:cNvSpPr>
            <a:spLocks noGrp="1"/>
          </p:cNvSpPr>
          <p:nvPr>
            <p:ph type="dt" sz="half" idx="10"/>
          </p:nvPr>
        </p:nvSpPr>
        <p:spPr/>
        <p:txBody>
          <a:bodyPr/>
          <a:lstStyle/>
          <a:p>
            <a:fld id="{B836332A-6174-4B58-9389-B025772242E6}" type="datetime1">
              <a:rPr lang="fr-FR" smtClean="0"/>
              <a:pPr/>
              <a:t>04/04/2010</a:t>
            </a:fld>
            <a:endParaRPr lang="fr-BE"/>
          </a:p>
        </p:txBody>
      </p:sp>
      <p:sp>
        <p:nvSpPr>
          <p:cNvPr id="8" name="Espace réservé du numéro de diapositive 7"/>
          <p:cNvSpPr>
            <a:spLocks noGrp="1"/>
          </p:cNvSpPr>
          <p:nvPr>
            <p:ph type="sldNum" sz="quarter" idx="12"/>
          </p:nvPr>
        </p:nvSpPr>
        <p:spPr/>
        <p:txBody>
          <a:bodyPr/>
          <a:lstStyle/>
          <a:p>
            <a:fld id="{CF4668DC-857F-487D-BFFA-8C0CA5037977}" type="slidenum">
              <a:rPr lang="fr-BE" smtClean="0"/>
              <a:pPr/>
              <a:t>9</a:t>
            </a:fld>
            <a:endParaRPr lang="fr-BE"/>
          </a:p>
        </p:txBody>
      </p:sp>
      <p:sp>
        <p:nvSpPr>
          <p:cNvPr id="9" name="Espace réservé du pied de page 8"/>
          <p:cNvSpPr>
            <a:spLocks noGrp="1"/>
          </p:cNvSpPr>
          <p:nvPr>
            <p:ph type="ftr" sz="quarter" idx="11"/>
          </p:nvPr>
        </p:nvSpPr>
        <p:spPr/>
        <p:txBody>
          <a:bodyPr/>
          <a:lstStyle/>
          <a:p>
            <a:r>
              <a:rPr lang="fr-FR" smtClean="0"/>
              <a:t>Combustibles et lubrifiants                              FORMATEUR: BELLOUMI AHMED</a:t>
            </a:r>
            <a:endParaRPr lang="fr-BE"/>
          </a:p>
        </p:txBody>
      </p:sp>
      <p:sp>
        <p:nvSpPr>
          <p:cNvPr id="10" name="Rectangle 9"/>
          <p:cNvSpPr/>
          <p:nvPr/>
        </p:nvSpPr>
        <p:spPr>
          <a:xfrm>
            <a:off x="357158" y="1000108"/>
            <a:ext cx="6072230" cy="461665"/>
          </a:xfrm>
          <a:prstGeom prst="rect">
            <a:avLst/>
          </a:prstGeom>
          <a:ln>
            <a:noFill/>
          </a:ln>
          <a:effectLst/>
          <a:scene3d>
            <a:camera prst="orthographicFront">
              <a:rot lat="0" lon="0" rev="0"/>
            </a:camera>
            <a:lightRig rig="chilly" dir="t">
              <a:rot lat="0" lon="0" rev="18480000"/>
            </a:lightRig>
          </a:scene3d>
          <a:sp3d prstMaterial="clear">
            <a:bevelT h="63500"/>
          </a:sp3d>
        </p:spPr>
        <p:txBody>
          <a:bodyPr wrap="square">
            <a:spAutoFit/>
          </a:bodyPr>
          <a:lstStyle/>
          <a:p>
            <a:pPr>
              <a:buNone/>
            </a:pPr>
            <a:r>
              <a:rPr lang="fr-FR" sz="2400" b="1" dirty="0" smtClean="0"/>
              <a:t>Calculer la </a:t>
            </a:r>
            <a:r>
              <a:rPr lang="fr-FR" sz="2400" b="1" dirty="0" smtClean="0"/>
              <a:t>vitesse angulaire </a:t>
            </a:r>
            <a:r>
              <a:rPr lang="el-GR" sz="2400" b="1" dirty="0" smtClean="0"/>
              <a:t>ω</a:t>
            </a:r>
            <a:r>
              <a:rPr lang="fr-FR" sz="2400" b="1" dirty="0" smtClean="0"/>
              <a:t> en rad/s</a:t>
            </a:r>
          </a:p>
        </p:txBody>
      </p:sp>
      <p:sp>
        <p:nvSpPr>
          <p:cNvPr id="11" name="Rectangle 10"/>
          <p:cNvSpPr/>
          <p:nvPr/>
        </p:nvSpPr>
        <p:spPr>
          <a:xfrm>
            <a:off x="357158" y="1571612"/>
            <a:ext cx="6072230" cy="461665"/>
          </a:xfrm>
          <a:prstGeom prst="rect">
            <a:avLst/>
          </a:prstGeom>
          <a:ln>
            <a:noFill/>
          </a:ln>
          <a:effectLst/>
          <a:scene3d>
            <a:camera prst="orthographicFront">
              <a:rot lat="0" lon="0" rev="0"/>
            </a:camera>
            <a:lightRig rig="chilly" dir="t">
              <a:rot lat="0" lon="0" rev="18480000"/>
            </a:lightRig>
          </a:scene3d>
          <a:sp3d prstMaterial="clear">
            <a:bevelT h="63500"/>
          </a:sp3d>
        </p:spPr>
        <p:txBody>
          <a:bodyPr wrap="square">
            <a:spAutoFit/>
          </a:bodyPr>
          <a:lstStyle/>
          <a:p>
            <a:pPr>
              <a:buNone/>
            </a:pPr>
            <a:r>
              <a:rPr lang="el-GR" sz="2400" b="1" dirty="0" smtClean="0">
                <a:solidFill>
                  <a:srgbClr val="FF0000"/>
                </a:solidFill>
              </a:rPr>
              <a:t>ω</a:t>
            </a:r>
            <a:r>
              <a:rPr lang="fr-FR" sz="2400" b="1" dirty="0" smtClean="0">
                <a:solidFill>
                  <a:srgbClr val="FF0000"/>
                </a:solidFill>
              </a:rPr>
              <a:t> = </a:t>
            </a:r>
            <a:r>
              <a:rPr lang="el-GR" sz="2400" b="1" dirty="0" smtClean="0">
                <a:solidFill>
                  <a:srgbClr val="FF0000"/>
                </a:solidFill>
              </a:rPr>
              <a:t>π</a:t>
            </a:r>
            <a:r>
              <a:rPr lang="fr-FR" sz="2400" b="1" dirty="0" smtClean="0">
                <a:solidFill>
                  <a:srgbClr val="FF0000"/>
                </a:solidFill>
              </a:rPr>
              <a:t> . N/30</a:t>
            </a:r>
            <a:r>
              <a:rPr lang="fr-FR" sz="2400" b="1" dirty="0" smtClean="0"/>
              <a:t>  </a:t>
            </a:r>
            <a:r>
              <a:rPr lang="fr-FR" sz="2400" b="1" dirty="0" smtClean="0"/>
              <a:t>[rad/s]  et  </a:t>
            </a:r>
            <a:r>
              <a:rPr lang="el-GR" sz="2400" b="1" dirty="0" smtClean="0">
                <a:solidFill>
                  <a:srgbClr val="FF0000"/>
                </a:solidFill>
              </a:rPr>
              <a:t>θ</a:t>
            </a:r>
            <a:r>
              <a:rPr lang="fr-FR" sz="2400" b="1" dirty="0" smtClean="0">
                <a:solidFill>
                  <a:srgbClr val="FF0000"/>
                </a:solidFill>
              </a:rPr>
              <a:t> = </a:t>
            </a:r>
            <a:r>
              <a:rPr lang="el-GR" sz="2400" b="1" dirty="0" smtClean="0">
                <a:solidFill>
                  <a:srgbClr val="FF0000"/>
                </a:solidFill>
              </a:rPr>
              <a:t>ω</a:t>
            </a:r>
            <a:r>
              <a:rPr lang="fr-FR" sz="2400" b="1" dirty="0" smtClean="0">
                <a:solidFill>
                  <a:srgbClr val="FF0000"/>
                </a:solidFill>
              </a:rPr>
              <a:t>.t </a:t>
            </a:r>
            <a:r>
              <a:rPr lang="fr-FR" sz="2400" b="1" dirty="0" smtClean="0">
                <a:solidFill>
                  <a:srgbClr val="FF0000"/>
                </a:solidFill>
              </a:rPr>
              <a:t> [rad]</a:t>
            </a:r>
            <a:endParaRPr lang="fr-FR" sz="2400" b="1" dirty="0" smtClean="0">
              <a:solidFill>
                <a:srgbClr val="FF0000"/>
              </a:solidFill>
            </a:endParaRPr>
          </a:p>
        </p:txBody>
      </p:sp>
      <p:sp>
        <p:nvSpPr>
          <p:cNvPr id="12" name="Rectangle 11"/>
          <p:cNvSpPr/>
          <p:nvPr/>
        </p:nvSpPr>
        <p:spPr>
          <a:xfrm>
            <a:off x="357158" y="2110079"/>
            <a:ext cx="6072230" cy="461665"/>
          </a:xfrm>
          <a:prstGeom prst="rect">
            <a:avLst/>
          </a:prstGeom>
          <a:ln>
            <a:noFill/>
          </a:ln>
          <a:effectLst/>
          <a:scene3d>
            <a:camera prst="orthographicFront">
              <a:rot lat="0" lon="0" rev="0"/>
            </a:camera>
            <a:lightRig rig="chilly" dir="t">
              <a:rot lat="0" lon="0" rev="18480000"/>
            </a:lightRig>
          </a:scene3d>
          <a:sp3d prstMaterial="clear">
            <a:bevelT h="63500"/>
          </a:sp3d>
        </p:spPr>
        <p:txBody>
          <a:bodyPr wrap="square">
            <a:spAutoFit/>
          </a:bodyPr>
          <a:lstStyle/>
          <a:p>
            <a:pPr>
              <a:buNone/>
            </a:pPr>
            <a:r>
              <a:rPr lang="fr-FR" sz="2400" b="1" dirty="0" smtClean="0"/>
              <a:t>Avec   N = 1500 t/min  et      </a:t>
            </a:r>
          </a:p>
        </p:txBody>
      </p:sp>
      <p:sp>
        <p:nvSpPr>
          <p:cNvPr id="13" name="Rectangle 12"/>
          <p:cNvSpPr/>
          <p:nvPr/>
        </p:nvSpPr>
        <p:spPr>
          <a:xfrm>
            <a:off x="357158" y="2681583"/>
            <a:ext cx="6072230" cy="461665"/>
          </a:xfrm>
          <a:prstGeom prst="rect">
            <a:avLst/>
          </a:prstGeom>
          <a:ln>
            <a:noFill/>
          </a:ln>
          <a:effectLst/>
          <a:scene3d>
            <a:camera prst="orthographicFront">
              <a:rot lat="0" lon="0" rev="0"/>
            </a:camera>
            <a:lightRig rig="chilly" dir="t">
              <a:rot lat="0" lon="0" rev="18480000"/>
            </a:lightRig>
          </a:scene3d>
          <a:sp3d prstMaterial="clear">
            <a:bevelT h="63500"/>
          </a:sp3d>
        </p:spPr>
        <p:txBody>
          <a:bodyPr wrap="square">
            <a:spAutoFit/>
          </a:bodyPr>
          <a:lstStyle/>
          <a:p>
            <a:pPr>
              <a:buNone/>
            </a:pPr>
            <a:r>
              <a:rPr lang="fr-FR" sz="2400" b="1" dirty="0" smtClean="0"/>
              <a:t>t = </a:t>
            </a:r>
            <a:r>
              <a:rPr lang="fr-FR" sz="2400" b="1" dirty="0" err="1" smtClean="0"/>
              <a:t>dai</a:t>
            </a:r>
            <a:r>
              <a:rPr lang="fr-FR" sz="2400" b="1" dirty="0" smtClean="0"/>
              <a:t> = 1ms = 1/1000 = 0.001s</a:t>
            </a:r>
          </a:p>
        </p:txBody>
      </p:sp>
      <p:sp>
        <p:nvSpPr>
          <p:cNvPr id="14" name="Rectangle 13"/>
          <p:cNvSpPr/>
          <p:nvPr/>
        </p:nvSpPr>
        <p:spPr>
          <a:xfrm>
            <a:off x="357158" y="3214686"/>
            <a:ext cx="6072230" cy="830997"/>
          </a:xfrm>
          <a:prstGeom prst="rect">
            <a:avLst/>
          </a:prstGeom>
          <a:ln>
            <a:noFill/>
          </a:ln>
          <a:effectLst/>
          <a:scene3d>
            <a:camera prst="orthographicFront">
              <a:rot lat="0" lon="0" rev="0"/>
            </a:camera>
            <a:lightRig rig="chilly" dir="t">
              <a:rot lat="0" lon="0" rev="18480000"/>
            </a:lightRig>
          </a:scene3d>
          <a:sp3d prstMaterial="clear">
            <a:bevelT h="63500"/>
          </a:sp3d>
        </p:spPr>
        <p:txBody>
          <a:bodyPr wrap="square">
            <a:spAutoFit/>
          </a:bodyPr>
          <a:lstStyle/>
          <a:p>
            <a:pPr>
              <a:buNone/>
            </a:pPr>
            <a:r>
              <a:rPr lang="fr-FR" sz="2400" b="1" dirty="0" smtClean="0"/>
              <a:t>Application numérique:</a:t>
            </a:r>
          </a:p>
          <a:p>
            <a:pPr>
              <a:buNone/>
            </a:pPr>
            <a:r>
              <a:rPr lang="fr-FR" sz="2400" b="1" dirty="0" smtClean="0"/>
              <a:t>      </a:t>
            </a:r>
            <a:r>
              <a:rPr lang="el-GR" sz="2400" b="1" dirty="0" smtClean="0"/>
              <a:t>θ</a:t>
            </a:r>
            <a:r>
              <a:rPr lang="fr-FR" sz="2400" b="1" dirty="0" smtClean="0"/>
              <a:t> = 3.14 x (1500/30) x 0.001</a:t>
            </a:r>
          </a:p>
        </p:txBody>
      </p:sp>
      <p:sp>
        <p:nvSpPr>
          <p:cNvPr id="15" name="Rectangle 14"/>
          <p:cNvSpPr/>
          <p:nvPr/>
        </p:nvSpPr>
        <p:spPr>
          <a:xfrm>
            <a:off x="3526726" y="4110343"/>
            <a:ext cx="2902662" cy="461665"/>
          </a:xfrm>
          <a:prstGeom prst="rect">
            <a:avLst/>
          </a:prstGeom>
          <a:ln>
            <a:noFill/>
          </a:ln>
          <a:effectLst/>
          <a:scene3d>
            <a:camera prst="orthographicFront">
              <a:rot lat="0" lon="0" rev="0"/>
            </a:camera>
            <a:lightRig rig="chilly" dir="t">
              <a:rot lat="0" lon="0" rev="18480000"/>
            </a:lightRig>
          </a:scene3d>
          <a:sp3d prstMaterial="clear">
            <a:bevelT h="63500"/>
          </a:sp3d>
        </p:spPr>
        <p:txBody>
          <a:bodyPr wrap="square">
            <a:spAutoFit/>
          </a:bodyPr>
          <a:lstStyle/>
          <a:p>
            <a:r>
              <a:rPr lang="fr-FR" sz="2400" b="1" dirty="0" smtClean="0"/>
              <a:t> </a:t>
            </a:r>
            <a:r>
              <a:rPr lang="el-GR" sz="2400" b="1" dirty="0" smtClean="0"/>
              <a:t>θ</a:t>
            </a:r>
            <a:r>
              <a:rPr lang="fr-FR" sz="2400" b="1" dirty="0" smtClean="0"/>
              <a:t> = 0.157 radian</a:t>
            </a:r>
            <a:endParaRPr lang="fr-FR" sz="2400" dirty="0"/>
          </a:p>
        </p:txBody>
      </p:sp>
      <p:sp>
        <p:nvSpPr>
          <p:cNvPr id="17" name="Rectangle 16"/>
          <p:cNvSpPr/>
          <p:nvPr/>
        </p:nvSpPr>
        <p:spPr>
          <a:xfrm>
            <a:off x="428596" y="4643446"/>
            <a:ext cx="6000792" cy="461665"/>
          </a:xfrm>
          <a:prstGeom prst="rect">
            <a:avLst/>
          </a:prstGeom>
          <a:ln>
            <a:noFill/>
          </a:ln>
          <a:effectLst/>
          <a:scene3d>
            <a:camera prst="orthographicFront">
              <a:rot lat="0" lon="0" rev="0"/>
            </a:camera>
            <a:lightRig rig="chilly" dir="t">
              <a:rot lat="0" lon="0" rev="18480000"/>
            </a:lightRig>
          </a:scene3d>
          <a:sp3d prstMaterial="clear">
            <a:bevelT h="63500"/>
          </a:sp3d>
        </p:spPr>
        <p:txBody>
          <a:bodyPr wrap="square">
            <a:spAutoFit/>
          </a:bodyPr>
          <a:lstStyle/>
          <a:p>
            <a:pPr>
              <a:buNone/>
            </a:pPr>
            <a:r>
              <a:rPr lang="fr-FR" sz="2400" b="1" dirty="0" smtClean="0"/>
              <a:t>On a 1 tour= 360° = 2</a:t>
            </a:r>
            <a:r>
              <a:rPr lang="el-GR" sz="2400" b="1" dirty="0" smtClean="0"/>
              <a:t>π</a:t>
            </a:r>
            <a:r>
              <a:rPr lang="fr-FR" sz="2400" b="1" dirty="0" smtClean="0"/>
              <a:t> Radians</a:t>
            </a:r>
            <a:endParaRPr lang="fr-FR" sz="2400" b="1" dirty="0" smtClean="0"/>
          </a:p>
        </p:txBody>
      </p:sp>
      <p:sp>
        <p:nvSpPr>
          <p:cNvPr id="18" name="Rectangle 17"/>
          <p:cNvSpPr/>
          <p:nvPr/>
        </p:nvSpPr>
        <p:spPr>
          <a:xfrm>
            <a:off x="428596" y="5214950"/>
            <a:ext cx="6009979" cy="461665"/>
          </a:xfrm>
          <a:prstGeom prst="rect">
            <a:avLst/>
          </a:prstGeom>
          <a:ln>
            <a:noFill/>
          </a:ln>
          <a:effectLst/>
          <a:scene3d>
            <a:camera prst="orthographicFront">
              <a:rot lat="0" lon="0" rev="0"/>
            </a:camera>
            <a:lightRig rig="chilly" dir="t">
              <a:rot lat="0" lon="0" rev="18480000"/>
            </a:lightRig>
          </a:scene3d>
          <a:sp3d prstMaterial="clear">
            <a:bevelT h="63500"/>
          </a:sp3d>
        </p:spPr>
        <p:txBody>
          <a:bodyPr wrap="none">
            <a:spAutoFit/>
          </a:bodyPr>
          <a:lstStyle/>
          <a:p>
            <a:pPr>
              <a:buNone/>
            </a:pPr>
            <a:r>
              <a:rPr lang="fr-FR" sz="2400" b="1" dirty="0" smtClean="0"/>
              <a:t>1rad  correspond à 360°/2</a:t>
            </a:r>
            <a:r>
              <a:rPr lang="el-GR" sz="2400" b="1" dirty="0" smtClean="0"/>
              <a:t>π</a:t>
            </a:r>
            <a:r>
              <a:rPr lang="fr-FR" sz="2400" b="1" dirty="0" smtClean="0"/>
              <a:t> =180°/</a:t>
            </a:r>
            <a:r>
              <a:rPr lang="el-GR" sz="2400" b="1" dirty="0" smtClean="0"/>
              <a:t> π </a:t>
            </a:r>
            <a:endParaRPr lang="fr-FR" sz="2400" b="1" dirty="0" smtClean="0"/>
          </a:p>
        </p:txBody>
      </p:sp>
      <p:sp>
        <p:nvSpPr>
          <p:cNvPr id="19" name="Rectangle 18"/>
          <p:cNvSpPr/>
          <p:nvPr/>
        </p:nvSpPr>
        <p:spPr>
          <a:xfrm>
            <a:off x="1928794" y="5786454"/>
            <a:ext cx="4500594" cy="461665"/>
          </a:xfrm>
          <a:prstGeom prst="rect">
            <a:avLst/>
          </a:prstGeom>
          <a:ln>
            <a:noFill/>
          </a:ln>
          <a:effectLst/>
          <a:scene3d>
            <a:camera prst="orthographicFront">
              <a:rot lat="0" lon="0" rev="0"/>
            </a:camera>
            <a:lightRig rig="chilly" dir="t">
              <a:rot lat="0" lon="0" rev="18480000"/>
            </a:lightRig>
          </a:scene3d>
          <a:sp3d prstMaterial="clear">
            <a:bevelT h="63500"/>
          </a:sp3d>
        </p:spPr>
        <p:txBody>
          <a:bodyPr wrap="square">
            <a:spAutoFit/>
          </a:bodyPr>
          <a:lstStyle/>
          <a:p>
            <a:pPr>
              <a:buNone/>
            </a:pPr>
            <a:r>
              <a:rPr lang="el-GR" sz="2400" b="1" dirty="0" smtClean="0"/>
              <a:t>α </a:t>
            </a:r>
            <a:r>
              <a:rPr lang="fr-FR" sz="2400" b="1" dirty="0" smtClean="0"/>
              <a:t>=  </a:t>
            </a:r>
            <a:r>
              <a:rPr lang="el-GR" sz="2400" b="1" dirty="0" smtClean="0"/>
              <a:t>θ</a:t>
            </a:r>
            <a:r>
              <a:rPr lang="fr-FR" sz="2400" b="1" dirty="0" smtClean="0"/>
              <a:t> </a:t>
            </a:r>
            <a:r>
              <a:rPr lang="fr-FR" sz="2400" b="1" dirty="0" smtClean="0"/>
              <a:t>. </a:t>
            </a:r>
            <a:r>
              <a:rPr lang="fr-FR" sz="2400" b="1" dirty="0" smtClean="0"/>
              <a:t>(180/</a:t>
            </a:r>
            <a:r>
              <a:rPr lang="el-GR" sz="2400" b="1" dirty="0" smtClean="0"/>
              <a:t>π</a:t>
            </a:r>
            <a:r>
              <a:rPr lang="fr-FR" sz="2400" b="1" dirty="0" smtClean="0"/>
              <a:t>) = 9 degrés </a:t>
            </a:r>
          </a:p>
        </p:txBody>
      </p:sp>
    </p:spTree>
  </p:cSld>
  <p:clrMapOvr>
    <a:masterClrMapping/>
  </p:clrMapOvr>
  <p:transition spd="slow">
    <p:wheel/>
    <p:sndAc>
      <p:stSnd>
        <p:snd r:embed="rId2"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5"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16" dur="1000" fill="hold"/>
                                        <p:tgtEl>
                                          <p:spTgt spid="10"/>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25"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26"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27"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28" dur="1000" fill="hold"/>
                                        <p:tgtEl>
                                          <p:spTgt spid="11"/>
                                        </p:tgtEl>
                                        <p:attrNameLst>
                                          <p:attrName>ppt_h</p:attrName>
                                        </p:attrNameLst>
                                      </p:cBhvr>
                                      <p:tavLst>
                                        <p:tav tm="0">
                                          <p:val>
                                            <p:strVal val="#ppt_h"/>
                                          </p:val>
                                        </p:tav>
                                        <p:tav tm="100000">
                                          <p:val>
                                            <p:strVal val="#ppt_h"/>
                                          </p:val>
                                        </p:tav>
                                      </p:tavLst>
                                    </p:anim>
                                    <p:anim calcmode="lin" valueType="num">
                                      <p:cBhvr>
                                        <p:cTn id="29"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30"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31"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32" dur="1000" decel="50000">
                                          <p:stCondLst>
                                            <p:cond delay="0"/>
                                          </p:stCondLst>
                                        </p:cTn>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6"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down)">
                                      <p:cBhvr>
                                        <p:cTn id="37" dur="580">
                                          <p:stCondLst>
                                            <p:cond delay="0"/>
                                          </p:stCondLst>
                                        </p:cTn>
                                        <p:tgtEl>
                                          <p:spTgt spid="12"/>
                                        </p:tgtEl>
                                      </p:cBhvr>
                                    </p:animEffect>
                                    <p:anim calcmode="lin" valueType="num">
                                      <p:cBhvr>
                                        <p:cTn id="38"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39"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40"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41"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42"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43" dur="26">
                                          <p:stCondLst>
                                            <p:cond delay="650"/>
                                          </p:stCondLst>
                                        </p:cTn>
                                        <p:tgtEl>
                                          <p:spTgt spid="12"/>
                                        </p:tgtEl>
                                      </p:cBhvr>
                                      <p:to x="100000" y="60000"/>
                                    </p:animScale>
                                    <p:animScale>
                                      <p:cBhvr>
                                        <p:cTn id="44" dur="166" decel="50000">
                                          <p:stCondLst>
                                            <p:cond delay="676"/>
                                          </p:stCondLst>
                                        </p:cTn>
                                        <p:tgtEl>
                                          <p:spTgt spid="12"/>
                                        </p:tgtEl>
                                      </p:cBhvr>
                                      <p:to x="100000" y="100000"/>
                                    </p:animScale>
                                    <p:animScale>
                                      <p:cBhvr>
                                        <p:cTn id="45" dur="26">
                                          <p:stCondLst>
                                            <p:cond delay="1312"/>
                                          </p:stCondLst>
                                        </p:cTn>
                                        <p:tgtEl>
                                          <p:spTgt spid="12"/>
                                        </p:tgtEl>
                                      </p:cBhvr>
                                      <p:to x="100000" y="80000"/>
                                    </p:animScale>
                                    <p:animScale>
                                      <p:cBhvr>
                                        <p:cTn id="46" dur="166" decel="50000">
                                          <p:stCondLst>
                                            <p:cond delay="1338"/>
                                          </p:stCondLst>
                                        </p:cTn>
                                        <p:tgtEl>
                                          <p:spTgt spid="12"/>
                                        </p:tgtEl>
                                      </p:cBhvr>
                                      <p:to x="100000" y="100000"/>
                                    </p:animScale>
                                    <p:animScale>
                                      <p:cBhvr>
                                        <p:cTn id="47" dur="26">
                                          <p:stCondLst>
                                            <p:cond delay="1642"/>
                                          </p:stCondLst>
                                        </p:cTn>
                                        <p:tgtEl>
                                          <p:spTgt spid="12"/>
                                        </p:tgtEl>
                                      </p:cBhvr>
                                      <p:to x="100000" y="90000"/>
                                    </p:animScale>
                                    <p:animScale>
                                      <p:cBhvr>
                                        <p:cTn id="48" dur="166" decel="50000">
                                          <p:stCondLst>
                                            <p:cond delay="1668"/>
                                          </p:stCondLst>
                                        </p:cTn>
                                        <p:tgtEl>
                                          <p:spTgt spid="12"/>
                                        </p:tgtEl>
                                      </p:cBhvr>
                                      <p:to x="100000" y="100000"/>
                                    </p:animScale>
                                    <p:animScale>
                                      <p:cBhvr>
                                        <p:cTn id="49" dur="26">
                                          <p:stCondLst>
                                            <p:cond delay="1808"/>
                                          </p:stCondLst>
                                        </p:cTn>
                                        <p:tgtEl>
                                          <p:spTgt spid="12"/>
                                        </p:tgtEl>
                                      </p:cBhvr>
                                      <p:to x="100000" y="95000"/>
                                    </p:animScale>
                                    <p:animScale>
                                      <p:cBhvr>
                                        <p:cTn id="50" dur="166" decel="50000">
                                          <p:stCondLst>
                                            <p:cond delay="1834"/>
                                          </p:stCondLst>
                                        </p:cTn>
                                        <p:tgtEl>
                                          <p:spTgt spid="12"/>
                                        </p:tgtEl>
                                      </p:cBhvr>
                                      <p:to x="100000" y="100000"/>
                                    </p:animScale>
                                  </p:childTnLst>
                                </p:cTn>
                              </p:par>
                            </p:childTnLst>
                          </p:cTn>
                        </p:par>
                      </p:childTnLst>
                    </p:cTn>
                  </p:par>
                  <p:par>
                    <p:cTn id="51" fill="hold">
                      <p:stCondLst>
                        <p:cond delay="indefinite"/>
                      </p:stCondLst>
                      <p:childTnLst>
                        <p:par>
                          <p:cTn id="52" fill="hold">
                            <p:stCondLst>
                              <p:cond delay="0"/>
                            </p:stCondLst>
                            <p:childTnLst>
                              <p:par>
                                <p:cTn id="53" presetID="26" presetClass="entr" presetSubtype="0" fill="hold" grpId="0" nodeType="click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down)">
                                      <p:cBhvr>
                                        <p:cTn id="55" dur="580">
                                          <p:stCondLst>
                                            <p:cond delay="0"/>
                                          </p:stCondLst>
                                        </p:cTn>
                                        <p:tgtEl>
                                          <p:spTgt spid="13"/>
                                        </p:tgtEl>
                                      </p:cBhvr>
                                    </p:animEffect>
                                    <p:anim calcmode="lin" valueType="num">
                                      <p:cBhvr>
                                        <p:cTn id="56"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61" dur="26">
                                          <p:stCondLst>
                                            <p:cond delay="650"/>
                                          </p:stCondLst>
                                        </p:cTn>
                                        <p:tgtEl>
                                          <p:spTgt spid="13"/>
                                        </p:tgtEl>
                                      </p:cBhvr>
                                      <p:to x="100000" y="60000"/>
                                    </p:animScale>
                                    <p:animScale>
                                      <p:cBhvr>
                                        <p:cTn id="62" dur="166" decel="50000">
                                          <p:stCondLst>
                                            <p:cond delay="676"/>
                                          </p:stCondLst>
                                        </p:cTn>
                                        <p:tgtEl>
                                          <p:spTgt spid="13"/>
                                        </p:tgtEl>
                                      </p:cBhvr>
                                      <p:to x="100000" y="100000"/>
                                    </p:animScale>
                                    <p:animScale>
                                      <p:cBhvr>
                                        <p:cTn id="63" dur="26">
                                          <p:stCondLst>
                                            <p:cond delay="1312"/>
                                          </p:stCondLst>
                                        </p:cTn>
                                        <p:tgtEl>
                                          <p:spTgt spid="13"/>
                                        </p:tgtEl>
                                      </p:cBhvr>
                                      <p:to x="100000" y="80000"/>
                                    </p:animScale>
                                    <p:animScale>
                                      <p:cBhvr>
                                        <p:cTn id="64" dur="166" decel="50000">
                                          <p:stCondLst>
                                            <p:cond delay="1338"/>
                                          </p:stCondLst>
                                        </p:cTn>
                                        <p:tgtEl>
                                          <p:spTgt spid="13"/>
                                        </p:tgtEl>
                                      </p:cBhvr>
                                      <p:to x="100000" y="100000"/>
                                    </p:animScale>
                                    <p:animScale>
                                      <p:cBhvr>
                                        <p:cTn id="65" dur="26">
                                          <p:stCondLst>
                                            <p:cond delay="1642"/>
                                          </p:stCondLst>
                                        </p:cTn>
                                        <p:tgtEl>
                                          <p:spTgt spid="13"/>
                                        </p:tgtEl>
                                      </p:cBhvr>
                                      <p:to x="100000" y="90000"/>
                                    </p:animScale>
                                    <p:animScale>
                                      <p:cBhvr>
                                        <p:cTn id="66" dur="166" decel="50000">
                                          <p:stCondLst>
                                            <p:cond delay="1668"/>
                                          </p:stCondLst>
                                        </p:cTn>
                                        <p:tgtEl>
                                          <p:spTgt spid="13"/>
                                        </p:tgtEl>
                                      </p:cBhvr>
                                      <p:to x="100000" y="100000"/>
                                    </p:animScale>
                                    <p:animScale>
                                      <p:cBhvr>
                                        <p:cTn id="67" dur="26">
                                          <p:stCondLst>
                                            <p:cond delay="1808"/>
                                          </p:stCondLst>
                                        </p:cTn>
                                        <p:tgtEl>
                                          <p:spTgt spid="13"/>
                                        </p:tgtEl>
                                      </p:cBhvr>
                                      <p:to x="100000" y="95000"/>
                                    </p:animScale>
                                    <p:animScale>
                                      <p:cBhvr>
                                        <p:cTn id="68" dur="166" decel="50000">
                                          <p:stCondLst>
                                            <p:cond delay="1834"/>
                                          </p:stCondLst>
                                        </p:cTn>
                                        <p:tgtEl>
                                          <p:spTgt spid="13"/>
                                        </p:tgtEl>
                                      </p:cBhvr>
                                      <p:to x="100000" y="100000"/>
                                    </p:animScale>
                                  </p:childTnLst>
                                </p:cTn>
                              </p:par>
                            </p:childTnLst>
                          </p:cTn>
                        </p:par>
                      </p:childTnLst>
                    </p:cTn>
                  </p:par>
                  <p:par>
                    <p:cTn id="69" fill="hold">
                      <p:stCondLst>
                        <p:cond delay="indefinite"/>
                      </p:stCondLst>
                      <p:childTnLst>
                        <p:par>
                          <p:cTn id="70" fill="hold">
                            <p:stCondLst>
                              <p:cond delay="0"/>
                            </p:stCondLst>
                            <p:childTnLst>
                              <p:par>
                                <p:cTn id="71" presetID="25" presetClass="entr" presetSubtype="0" fill="hold" grpId="0" nodeType="click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50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74" dur="50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75" dur="500" accel="50000" fill="hold">
                                          <p:stCondLst>
                                            <p:cond delay="500"/>
                                          </p:stCondLst>
                                        </p:cTn>
                                        <p:tgtEl>
                                          <p:spTgt spid="14"/>
                                        </p:tgtEl>
                                        <p:attrNameLst>
                                          <p:attrName>ppt_w</p:attrName>
                                        </p:attrNameLst>
                                      </p:cBhvr>
                                      <p:tavLst>
                                        <p:tav tm="0">
                                          <p:val>
                                            <p:strVal val="#ppt_w*.05"/>
                                          </p:val>
                                        </p:tav>
                                        <p:tav tm="100000">
                                          <p:val>
                                            <p:strVal val="#ppt_w"/>
                                          </p:val>
                                        </p:tav>
                                      </p:tavLst>
                                    </p:anim>
                                    <p:anim calcmode="lin" valueType="num">
                                      <p:cBhvr>
                                        <p:cTn id="76" dur="1000" fill="hold"/>
                                        <p:tgtEl>
                                          <p:spTgt spid="14"/>
                                        </p:tgtEl>
                                        <p:attrNameLst>
                                          <p:attrName>ppt_h</p:attrName>
                                        </p:attrNameLst>
                                      </p:cBhvr>
                                      <p:tavLst>
                                        <p:tav tm="0">
                                          <p:val>
                                            <p:strVal val="#ppt_h"/>
                                          </p:val>
                                        </p:tav>
                                        <p:tav tm="100000">
                                          <p:val>
                                            <p:strVal val="#ppt_h"/>
                                          </p:val>
                                        </p:tav>
                                      </p:tavLst>
                                    </p:anim>
                                    <p:anim calcmode="lin" valueType="num">
                                      <p:cBhvr>
                                        <p:cTn id="77" dur="50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78" dur="50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79" dur="500" accel="50000" fill="hold">
                                          <p:stCondLst>
                                            <p:cond delay="500"/>
                                          </p:stCondLst>
                                        </p:cTn>
                                        <p:tgtEl>
                                          <p:spTgt spid="14"/>
                                        </p:tgtEl>
                                        <p:attrNameLst>
                                          <p:attrName>ppt_y</p:attrName>
                                        </p:attrNameLst>
                                      </p:cBhvr>
                                      <p:tavLst>
                                        <p:tav tm="0">
                                          <p:val>
                                            <p:strVal val="#ppt_y+.1"/>
                                          </p:val>
                                        </p:tav>
                                        <p:tav tm="100000">
                                          <p:val>
                                            <p:strVal val="#ppt_y"/>
                                          </p:val>
                                        </p:tav>
                                      </p:tavLst>
                                    </p:anim>
                                    <p:animEffect transition="in" filter="fade">
                                      <p:cBhvr>
                                        <p:cTn id="80" dur="1000" decel="50000">
                                          <p:stCondLst>
                                            <p:cond delay="0"/>
                                          </p:stCondLst>
                                        </p:cTn>
                                        <p:tgtEl>
                                          <p:spTgt spid="14"/>
                                        </p:tgtEl>
                                      </p:cBhvr>
                                    </p:animEffect>
                                  </p:childTnLst>
                                </p:cTn>
                              </p:par>
                            </p:childTnLst>
                          </p:cTn>
                        </p:par>
                      </p:childTnLst>
                    </p:cTn>
                  </p:par>
                  <p:par>
                    <p:cTn id="81" fill="hold">
                      <p:stCondLst>
                        <p:cond delay="indefinite"/>
                      </p:stCondLst>
                      <p:childTnLst>
                        <p:par>
                          <p:cTn id="82" fill="hold">
                            <p:stCondLst>
                              <p:cond delay="0"/>
                            </p:stCondLst>
                            <p:childTnLst>
                              <p:par>
                                <p:cTn id="83" presetID="25" presetClass="entr" presetSubtype="0" fill="hold" grpId="0" nodeType="clickEffect">
                                  <p:stCondLst>
                                    <p:cond delay="0"/>
                                  </p:stCondLst>
                                  <p:childTnLst>
                                    <p:set>
                                      <p:cBhvr>
                                        <p:cTn id="84" dur="1" fill="hold">
                                          <p:stCondLst>
                                            <p:cond delay="0"/>
                                          </p:stCondLst>
                                        </p:cTn>
                                        <p:tgtEl>
                                          <p:spTgt spid="15"/>
                                        </p:tgtEl>
                                        <p:attrNameLst>
                                          <p:attrName>style.visibility</p:attrName>
                                        </p:attrNameLst>
                                      </p:cBhvr>
                                      <p:to>
                                        <p:strVal val="visible"/>
                                      </p:to>
                                    </p:set>
                                    <p:anim calcmode="lin" valueType="num">
                                      <p:cBhvr>
                                        <p:cTn id="85"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86"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87"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88" dur="1000" fill="hold"/>
                                        <p:tgtEl>
                                          <p:spTgt spid="15"/>
                                        </p:tgtEl>
                                        <p:attrNameLst>
                                          <p:attrName>ppt_h</p:attrName>
                                        </p:attrNameLst>
                                      </p:cBhvr>
                                      <p:tavLst>
                                        <p:tav tm="0">
                                          <p:val>
                                            <p:strVal val="#ppt_h"/>
                                          </p:val>
                                        </p:tav>
                                        <p:tav tm="100000">
                                          <p:val>
                                            <p:strVal val="#ppt_h"/>
                                          </p:val>
                                        </p:tav>
                                      </p:tavLst>
                                    </p:anim>
                                    <p:anim calcmode="lin" valueType="num">
                                      <p:cBhvr>
                                        <p:cTn id="89"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90"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91"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92" dur="1000" decel="50000">
                                          <p:stCondLst>
                                            <p:cond delay="0"/>
                                          </p:stCondLst>
                                        </p:cTn>
                                        <p:tgtEl>
                                          <p:spTgt spid="15"/>
                                        </p:tgtEl>
                                      </p:cBhvr>
                                    </p:animEffect>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grpId="0" nodeType="clickEffect">
                                  <p:stCondLst>
                                    <p:cond delay="0"/>
                                  </p:stCondLst>
                                  <p:childTnLst>
                                    <p:set>
                                      <p:cBhvr>
                                        <p:cTn id="96" dur="1" fill="hold">
                                          <p:stCondLst>
                                            <p:cond delay="0"/>
                                          </p:stCondLst>
                                        </p:cTn>
                                        <p:tgtEl>
                                          <p:spTgt spid="17"/>
                                        </p:tgtEl>
                                        <p:attrNameLst>
                                          <p:attrName>style.visibility</p:attrName>
                                        </p:attrNameLst>
                                      </p:cBhvr>
                                      <p:to>
                                        <p:strVal val="visible"/>
                                      </p:to>
                                    </p:set>
                                    <p:animEffect transition="in" filter="wipe(down)">
                                      <p:cBhvr>
                                        <p:cTn id="97" dur="580">
                                          <p:stCondLst>
                                            <p:cond delay="0"/>
                                          </p:stCondLst>
                                        </p:cTn>
                                        <p:tgtEl>
                                          <p:spTgt spid="17"/>
                                        </p:tgtEl>
                                      </p:cBhvr>
                                    </p:animEffect>
                                    <p:anim calcmode="lin" valueType="num">
                                      <p:cBhvr>
                                        <p:cTn id="98"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103" dur="26">
                                          <p:stCondLst>
                                            <p:cond delay="650"/>
                                          </p:stCondLst>
                                        </p:cTn>
                                        <p:tgtEl>
                                          <p:spTgt spid="17"/>
                                        </p:tgtEl>
                                      </p:cBhvr>
                                      <p:to x="100000" y="60000"/>
                                    </p:animScale>
                                    <p:animScale>
                                      <p:cBhvr>
                                        <p:cTn id="104" dur="166" decel="50000">
                                          <p:stCondLst>
                                            <p:cond delay="676"/>
                                          </p:stCondLst>
                                        </p:cTn>
                                        <p:tgtEl>
                                          <p:spTgt spid="17"/>
                                        </p:tgtEl>
                                      </p:cBhvr>
                                      <p:to x="100000" y="100000"/>
                                    </p:animScale>
                                    <p:animScale>
                                      <p:cBhvr>
                                        <p:cTn id="105" dur="26">
                                          <p:stCondLst>
                                            <p:cond delay="1312"/>
                                          </p:stCondLst>
                                        </p:cTn>
                                        <p:tgtEl>
                                          <p:spTgt spid="17"/>
                                        </p:tgtEl>
                                      </p:cBhvr>
                                      <p:to x="100000" y="80000"/>
                                    </p:animScale>
                                    <p:animScale>
                                      <p:cBhvr>
                                        <p:cTn id="106" dur="166" decel="50000">
                                          <p:stCondLst>
                                            <p:cond delay="1338"/>
                                          </p:stCondLst>
                                        </p:cTn>
                                        <p:tgtEl>
                                          <p:spTgt spid="17"/>
                                        </p:tgtEl>
                                      </p:cBhvr>
                                      <p:to x="100000" y="100000"/>
                                    </p:animScale>
                                    <p:animScale>
                                      <p:cBhvr>
                                        <p:cTn id="107" dur="26">
                                          <p:stCondLst>
                                            <p:cond delay="1642"/>
                                          </p:stCondLst>
                                        </p:cTn>
                                        <p:tgtEl>
                                          <p:spTgt spid="17"/>
                                        </p:tgtEl>
                                      </p:cBhvr>
                                      <p:to x="100000" y="90000"/>
                                    </p:animScale>
                                    <p:animScale>
                                      <p:cBhvr>
                                        <p:cTn id="108" dur="166" decel="50000">
                                          <p:stCondLst>
                                            <p:cond delay="1668"/>
                                          </p:stCondLst>
                                        </p:cTn>
                                        <p:tgtEl>
                                          <p:spTgt spid="17"/>
                                        </p:tgtEl>
                                      </p:cBhvr>
                                      <p:to x="100000" y="100000"/>
                                    </p:animScale>
                                    <p:animScale>
                                      <p:cBhvr>
                                        <p:cTn id="109" dur="26">
                                          <p:stCondLst>
                                            <p:cond delay="1808"/>
                                          </p:stCondLst>
                                        </p:cTn>
                                        <p:tgtEl>
                                          <p:spTgt spid="17"/>
                                        </p:tgtEl>
                                      </p:cBhvr>
                                      <p:to x="100000" y="95000"/>
                                    </p:animScale>
                                    <p:animScale>
                                      <p:cBhvr>
                                        <p:cTn id="110" dur="166" decel="50000">
                                          <p:stCondLst>
                                            <p:cond delay="1834"/>
                                          </p:stCondLst>
                                        </p:cTn>
                                        <p:tgtEl>
                                          <p:spTgt spid="17"/>
                                        </p:tgtEl>
                                      </p:cBhvr>
                                      <p:to x="100000" y="100000"/>
                                    </p:animScale>
                                  </p:childTnLst>
                                </p:cTn>
                              </p:par>
                            </p:childTnLst>
                          </p:cTn>
                        </p:par>
                      </p:childTnLst>
                    </p:cTn>
                  </p:par>
                  <p:par>
                    <p:cTn id="111" fill="hold">
                      <p:stCondLst>
                        <p:cond delay="indefinite"/>
                      </p:stCondLst>
                      <p:childTnLst>
                        <p:par>
                          <p:cTn id="112" fill="hold">
                            <p:stCondLst>
                              <p:cond delay="0"/>
                            </p:stCondLst>
                            <p:childTnLst>
                              <p:par>
                                <p:cTn id="113" presetID="26" presetClass="entr" presetSubtype="0" fill="hold" grpId="0" nodeType="clickEffect">
                                  <p:stCondLst>
                                    <p:cond delay="0"/>
                                  </p:stCondLst>
                                  <p:childTnLst>
                                    <p:set>
                                      <p:cBhvr>
                                        <p:cTn id="114" dur="1" fill="hold">
                                          <p:stCondLst>
                                            <p:cond delay="0"/>
                                          </p:stCondLst>
                                        </p:cTn>
                                        <p:tgtEl>
                                          <p:spTgt spid="18"/>
                                        </p:tgtEl>
                                        <p:attrNameLst>
                                          <p:attrName>style.visibility</p:attrName>
                                        </p:attrNameLst>
                                      </p:cBhvr>
                                      <p:to>
                                        <p:strVal val="visible"/>
                                      </p:to>
                                    </p:set>
                                    <p:animEffect transition="in" filter="wipe(down)">
                                      <p:cBhvr>
                                        <p:cTn id="115" dur="580">
                                          <p:stCondLst>
                                            <p:cond delay="0"/>
                                          </p:stCondLst>
                                        </p:cTn>
                                        <p:tgtEl>
                                          <p:spTgt spid="18"/>
                                        </p:tgtEl>
                                      </p:cBhvr>
                                    </p:animEffect>
                                    <p:anim calcmode="lin" valueType="num">
                                      <p:cBhvr>
                                        <p:cTn id="116"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117"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18"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119"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120"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121" dur="26">
                                          <p:stCondLst>
                                            <p:cond delay="650"/>
                                          </p:stCondLst>
                                        </p:cTn>
                                        <p:tgtEl>
                                          <p:spTgt spid="18"/>
                                        </p:tgtEl>
                                      </p:cBhvr>
                                      <p:to x="100000" y="60000"/>
                                    </p:animScale>
                                    <p:animScale>
                                      <p:cBhvr>
                                        <p:cTn id="122" dur="166" decel="50000">
                                          <p:stCondLst>
                                            <p:cond delay="676"/>
                                          </p:stCondLst>
                                        </p:cTn>
                                        <p:tgtEl>
                                          <p:spTgt spid="18"/>
                                        </p:tgtEl>
                                      </p:cBhvr>
                                      <p:to x="100000" y="100000"/>
                                    </p:animScale>
                                    <p:animScale>
                                      <p:cBhvr>
                                        <p:cTn id="123" dur="26">
                                          <p:stCondLst>
                                            <p:cond delay="1312"/>
                                          </p:stCondLst>
                                        </p:cTn>
                                        <p:tgtEl>
                                          <p:spTgt spid="18"/>
                                        </p:tgtEl>
                                      </p:cBhvr>
                                      <p:to x="100000" y="80000"/>
                                    </p:animScale>
                                    <p:animScale>
                                      <p:cBhvr>
                                        <p:cTn id="124" dur="166" decel="50000">
                                          <p:stCondLst>
                                            <p:cond delay="1338"/>
                                          </p:stCondLst>
                                        </p:cTn>
                                        <p:tgtEl>
                                          <p:spTgt spid="18"/>
                                        </p:tgtEl>
                                      </p:cBhvr>
                                      <p:to x="100000" y="100000"/>
                                    </p:animScale>
                                    <p:animScale>
                                      <p:cBhvr>
                                        <p:cTn id="125" dur="26">
                                          <p:stCondLst>
                                            <p:cond delay="1642"/>
                                          </p:stCondLst>
                                        </p:cTn>
                                        <p:tgtEl>
                                          <p:spTgt spid="18"/>
                                        </p:tgtEl>
                                      </p:cBhvr>
                                      <p:to x="100000" y="90000"/>
                                    </p:animScale>
                                    <p:animScale>
                                      <p:cBhvr>
                                        <p:cTn id="126" dur="166" decel="50000">
                                          <p:stCondLst>
                                            <p:cond delay="1668"/>
                                          </p:stCondLst>
                                        </p:cTn>
                                        <p:tgtEl>
                                          <p:spTgt spid="18"/>
                                        </p:tgtEl>
                                      </p:cBhvr>
                                      <p:to x="100000" y="100000"/>
                                    </p:animScale>
                                    <p:animScale>
                                      <p:cBhvr>
                                        <p:cTn id="127" dur="26">
                                          <p:stCondLst>
                                            <p:cond delay="1808"/>
                                          </p:stCondLst>
                                        </p:cTn>
                                        <p:tgtEl>
                                          <p:spTgt spid="18"/>
                                        </p:tgtEl>
                                      </p:cBhvr>
                                      <p:to x="100000" y="95000"/>
                                    </p:animScale>
                                    <p:animScale>
                                      <p:cBhvr>
                                        <p:cTn id="128" dur="166" decel="50000">
                                          <p:stCondLst>
                                            <p:cond delay="1834"/>
                                          </p:stCondLst>
                                        </p:cTn>
                                        <p:tgtEl>
                                          <p:spTgt spid="18"/>
                                        </p:tgtEl>
                                      </p:cBhvr>
                                      <p:to x="100000" y="100000"/>
                                    </p:animScale>
                                  </p:childTnLst>
                                </p:cTn>
                              </p:par>
                            </p:childTnLst>
                          </p:cTn>
                        </p:par>
                      </p:childTnLst>
                    </p:cTn>
                  </p:par>
                  <p:par>
                    <p:cTn id="129" fill="hold">
                      <p:stCondLst>
                        <p:cond delay="indefinite"/>
                      </p:stCondLst>
                      <p:childTnLst>
                        <p:par>
                          <p:cTn id="130" fill="hold">
                            <p:stCondLst>
                              <p:cond delay="0"/>
                            </p:stCondLst>
                            <p:childTnLst>
                              <p:par>
                                <p:cTn id="131" presetID="25" presetClass="entr" presetSubtype="0" fill="hold" grpId="0" nodeType="clickEffect">
                                  <p:stCondLst>
                                    <p:cond delay="0"/>
                                  </p:stCondLst>
                                  <p:childTnLst>
                                    <p:set>
                                      <p:cBhvr>
                                        <p:cTn id="132" dur="1" fill="hold">
                                          <p:stCondLst>
                                            <p:cond delay="0"/>
                                          </p:stCondLst>
                                        </p:cTn>
                                        <p:tgtEl>
                                          <p:spTgt spid="19"/>
                                        </p:tgtEl>
                                        <p:attrNameLst>
                                          <p:attrName>style.visibility</p:attrName>
                                        </p:attrNameLst>
                                      </p:cBhvr>
                                      <p:to>
                                        <p:strVal val="visible"/>
                                      </p:to>
                                    </p:set>
                                    <p:anim calcmode="lin" valueType="num">
                                      <p:cBhvr>
                                        <p:cTn id="133" dur="500"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134" dur="500"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135" dur="500" accel="50000" fill="hold">
                                          <p:stCondLst>
                                            <p:cond delay="500"/>
                                          </p:stCondLst>
                                        </p:cTn>
                                        <p:tgtEl>
                                          <p:spTgt spid="19"/>
                                        </p:tgtEl>
                                        <p:attrNameLst>
                                          <p:attrName>ppt_w</p:attrName>
                                        </p:attrNameLst>
                                      </p:cBhvr>
                                      <p:tavLst>
                                        <p:tav tm="0">
                                          <p:val>
                                            <p:strVal val="#ppt_w*.05"/>
                                          </p:val>
                                        </p:tav>
                                        <p:tav tm="100000">
                                          <p:val>
                                            <p:strVal val="#ppt_w"/>
                                          </p:val>
                                        </p:tav>
                                      </p:tavLst>
                                    </p:anim>
                                    <p:anim calcmode="lin" valueType="num">
                                      <p:cBhvr>
                                        <p:cTn id="136" dur="1000" fill="hold"/>
                                        <p:tgtEl>
                                          <p:spTgt spid="19"/>
                                        </p:tgtEl>
                                        <p:attrNameLst>
                                          <p:attrName>ppt_h</p:attrName>
                                        </p:attrNameLst>
                                      </p:cBhvr>
                                      <p:tavLst>
                                        <p:tav tm="0">
                                          <p:val>
                                            <p:strVal val="#ppt_h"/>
                                          </p:val>
                                        </p:tav>
                                        <p:tav tm="100000">
                                          <p:val>
                                            <p:strVal val="#ppt_h"/>
                                          </p:val>
                                        </p:tav>
                                      </p:tavLst>
                                    </p:anim>
                                    <p:anim calcmode="lin" valueType="num">
                                      <p:cBhvr>
                                        <p:cTn id="137" dur="500"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138" dur="500"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139" dur="500" accel="50000" fill="hold">
                                          <p:stCondLst>
                                            <p:cond delay="500"/>
                                          </p:stCondLst>
                                        </p:cTn>
                                        <p:tgtEl>
                                          <p:spTgt spid="19"/>
                                        </p:tgtEl>
                                        <p:attrNameLst>
                                          <p:attrName>ppt_y</p:attrName>
                                        </p:attrNameLst>
                                      </p:cBhvr>
                                      <p:tavLst>
                                        <p:tav tm="0">
                                          <p:val>
                                            <p:strVal val="#ppt_y+.1"/>
                                          </p:val>
                                        </p:tav>
                                        <p:tav tm="100000">
                                          <p:val>
                                            <p:strVal val="#ppt_y"/>
                                          </p:val>
                                        </p:tav>
                                      </p:tavLst>
                                    </p:anim>
                                    <p:animEffect transition="in" filter="fade">
                                      <p:cBhvr>
                                        <p:cTn id="140" dur="1000" decel="50000">
                                          <p:stCondLst>
                                            <p:cond delay="0"/>
                                          </p:stCondLst>
                                        </p:cTn>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11" grpId="0"/>
      <p:bldP spid="12" grpId="0"/>
      <p:bldP spid="13" grpId="0"/>
      <p:bldP spid="14" grpId="0"/>
      <p:bldP spid="15" grpId="0"/>
      <p:bldP spid="17" grpId="0"/>
      <p:bldP spid="18" grpId="0"/>
      <p:bldP spid="19"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otonde">
  <a:themeElements>
    <a:clrScheme name="Rotond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Rotond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Rotond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1713</TotalTime>
  <Words>2960</Words>
  <PresentationFormat>Affichage à l'écran (4:3)</PresentationFormat>
  <Paragraphs>519</Paragraphs>
  <Slides>40</Slides>
  <Notes>3</Notes>
  <HiddenSlides>0</HiddenSlides>
  <MMClips>0</MMClips>
  <ScaleCrop>false</ScaleCrop>
  <HeadingPairs>
    <vt:vector size="4" baseType="variant">
      <vt:variant>
        <vt:lpstr>Thème</vt:lpstr>
      </vt:variant>
      <vt:variant>
        <vt:i4>1</vt:i4>
      </vt:variant>
      <vt:variant>
        <vt:lpstr>Titres des diapositives</vt:lpstr>
      </vt:variant>
      <vt:variant>
        <vt:i4>40</vt:i4>
      </vt:variant>
    </vt:vector>
  </HeadingPairs>
  <TitlesOfParts>
    <vt:vector size="41" baseType="lpstr">
      <vt:lpstr>Rotonde</vt:lpstr>
      <vt:lpstr>Les carburants</vt:lpstr>
      <vt:lpstr>Objectifs </vt:lpstr>
      <vt:lpstr>Introduction</vt:lpstr>
      <vt:lpstr>Diapositive 4</vt:lpstr>
      <vt:lpstr>Caractéristiques des carburants</vt:lpstr>
      <vt:lpstr>Température  d'auto inflammation</vt:lpstr>
      <vt:lpstr>Délai d'auto inflammation (dai)</vt:lpstr>
      <vt:lpstr>Exemple</vt:lpstr>
      <vt:lpstr>Réponse</vt:lpstr>
      <vt:lpstr>La capacité calorifique</vt:lpstr>
      <vt:lpstr>Exercice</vt:lpstr>
      <vt:lpstr>REPONSE</vt:lpstr>
      <vt:lpstr>Diapositive 13</vt:lpstr>
      <vt:lpstr>Diapositive 14</vt:lpstr>
      <vt:lpstr>Indices d'Octane et de Cétane</vt:lpstr>
      <vt:lpstr>L'indice d'octane</vt:lpstr>
      <vt:lpstr>Différents indices d'octane</vt:lpstr>
      <vt:lpstr>Quelques valeurs </vt:lpstr>
      <vt:lpstr>Remarque</vt:lpstr>
      <vt:lpstr>L'indice de Cétane</vt:lpstr>
      <vt:lpstr>Diapositive 21</vt:lpstr>
      <vt:lpstr>Le cliquetis</vt:lpstr>
      <vt:lpstr>   Soient :  </vt:lpstr>
      <vt:lpstr>La carburation</vt:lpstr>
      <vt:lpstr>Objectifs du cours</vt:lpstr>
      <vt:lpstr>1. Introduction</vt:lpstr>
      <vt:lpstr>2. Vaporisation</vt:lpstr>
      <vt:lpstr>2. Vaporisation (suite)</vt:lpstr>
      <vt:lpstr>Conclusion</vt:lpstr>
      <vt:lpstr>3.Homogénéité</vt:lpstr>
      <vt:lpstr> 4. Dosage </vt:lpstr>
      <vt:lpstr>Calcul du dosage stoechiométrique </vt:lpstr>
      <vt:lpstr>Définition du dosage optimal:</vt:lpstr>
      <vt:lpstr>Diapositive 34</vt:lpstr>
      <vt:lpstr>REMARQUE</vt:lpstr>
      <vt:lpstr>Détermination du dosage de rendement maximum (η max ) </vt:lpstr>
      <vt:lpstr>Diapositive 37</vt:lpstr>
      <vt:lpstr>Courbe du dosage en fonction de la charge:</vt:lpstr>
      <vt:lpstr>4. Richesse et coefficient d'air</vt:lpstr>
      <vt:lpstr>EVALUATION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carburants</dc:title>
  <cp:lastModifiedBy>belloumi</cp:lastModifiedBy>
  <cp:revision>241</cp:revision>
  <dcterms:modified xsi:type="dcterms:W3CDTF">2010-04-04T11:54:54Z</dcterms:modified>
</cp:coreProperties>
</file>